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8288000" cy="10287000"/>
  <p:notesSz cx="6858000" cy="9144000"/>
  <p:embeddedFontLst>
    <p:embeddedFont>
      <p:font typeface="Bobby Jones" panose="020B0604020202020204" charset="0"/>
      <p:regular r:id="rId9"/>
    </p:embeddedFont>
    <p:embeddedFont>
      <p:font typeface="Glacial Indifference" panose="020B0604020202020204" charset="0"/>
      <p:regular r:id="rId10"/>
    </p:embeddedFont>
    <p:embeddedFont>
      <p:font typeface="Glacial Indifference Bold" panose="020B0604020202020204" charset="0"/>
      <p:regular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24.09.2026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 put this note in the handbook: i miss a section introducing the topic in which students could reflect about what they have learned. something like </a:t>
            </a:r>
          </a:p>
          <a:p>
            <a:r>
              <a:rPr lang="en-US"/>
              <a:t>"Introduction/State of the art</a:t>
            </a:r>
          </a:p>
          <a:p>
            <a:r>
              <a:rPr lang="en-US"/>
              <a:t>Seeds are very sensible to climate change. This is a big problem for seeds to germinate and farmers are worried about not producing enough food. Therefore, we need to find ways to help seed to germinate even if weather is not good"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74049" y="1305883"/>
            <a:ext cx="15139903" cy="7675235"/>
            <a:chOff x="0" y="0"/>
            <a:chExt cx="3987464" cy="2021461"/>
          </a:xfrm>
        </p:grpSpPr>
        <p:sp>
          <p:nvSpPr>
            <p:cNvPr id="3" name="Freeform 3"/>
            <p:cNvSpPr/>
            <p:nvPr/>
          </p:nvSpPr>
          <p:spPr>
            <a:xfrm>
              <a:off x="0" y="0"/>
              <a:ext cx="3987464" cy="2021461"/>
            </a:xfrm>
            <a:custGeom>
              <a:avLst/>
              <a:gdLst/>
              <a:ahLst/>
              <a:cxnLst/>
              <a:rect l="l" t="t" r="r" b="b"/>
              <a:pathLst>
                <a:path w="3987464" h="2021461">
                  <a:moveTo>
                    <a:pt x="26079" y="0"/>
                  </a:moveTo>
                  <a:lnTo>
                    <a:pt x="3961385" y="0"/>
                  </a:lnTo>
                  <a:cubicBezTo>
                    <a:pt x="3968301" y="0"/>
                    <a:pt x="3974935" y="2748"/>
                    <a:pt x="3979826" y="7638"/>
                  </a:cubicBezTo>
                  <a:cubicBezTo>
                    <a:pt x="3984716" y="12529"/>
                    <a:pt x="3987464" y="19163"/>
                    <a:pt x="3987464" y="26079"/>
                  </a:cubicBezTo>
                  <a:lnTo>
                    <a:pt x="3987464" y="1995382"/>
                  </a:lnTo>
                  <a:cubicBezTo>
                    <a:pt x="3987464" y="2002299"/>
                    <a:pt x="3984716" y="2008932"/>
                    <a:pt x="3979826" y="2013823"/>
                  </a:cubicBezTo>
                  <a:cubicBezTo>
                    <a:pt x="3974935" y="2018713"/>
                    <a:pt x="3968301" y="2021461"/>
                    <a:pt x="3961385" y="2021461"/>
                  </a:cubicBezTo>
                  <a:lnTo>
                    <a:pt x="26079" y="2021461"/>
                  </a:lnTo>
                  <a:cubicBezTo>
                    <a:pt x="19163" y="2021461"/>
                    <a:pt x="12529" y="2018713"/>
                    <a:pt x="7638" y="2013823"/>
                  </a:cubicBezTo>
                  <a:cubicBezTo>
                    <a:pt x="2748" y="2008932"/>
                    <a:pt x="0" y="2002299"/>
                    <a:pt x="0" y="1995382"/>
                  </a:cubicBezTo>
                  <a:lnTo>
                    <a:pt x="0" y="26079"/>
                  </a:lnTo>
                  <a:cubicBezTo>
                    <a:pt x="0" y="19163"/>
                    <a:pt x="2748" y="12529"/>
                    <a:pt x="7638" y="7638"/>
                  </a:cubicBezTo>
                  <a:cubicBezTo>
                    <a:pt x="12529" y="2748"/>
                    <a:pt x="19163" y="0"/>
                    <a:pt x="26079" y="0"/>
                  </a:cubicBezTo>
                  <a:close/>
                </a:path>
              </a:pathLst>
            </a:custGeom>
            <a:solidFill>
              <a:srgbClr val="155FAF"/>
            </a:solidFill>
            <a:ln cap="rnd">
              <a:noFill/>
              <a:prstDash val="solid"/>
              <a:round/>
            </a:ln>
          </p:spPr>
          <p:txBody>
            <a:bodyPr/>
            <a:lstStyle/>
            <a:p>
              <a:endParaRPr lang="en-IE"/>
            </a:p>
          </p:txBody>
        </p:sp>
        <p:sp>
          <p:nvSpPr>
            <p:cNvPr id="4" name="TextBox 4"/>
            <p:cNvSpPr txBox="1"/>
            <p:nvPr/>
          </p:nvSpPr>
          <p:spPr>
            <a:xfrm>
              <a:off x="0" y="-47625"/>
              <a:ext cx="3987464" cy="2069086"/>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7854900" y="2203450"/>
            <a:ext cx="10433100" cy="6099174"/>
          </a:xfrm>
          <a:prstGeom prst="rect">
            <a:avLst/>
          </a:prstGeom>
        </p:spPr>
        <p:txBody>
          <a:bodyPr lIns="0" tIns="0" rIns="0" bIns="0" rtlCol="0" anchor="t">
            <a:spAutoFit/>
          </a:bodyPr>
          <a:lstStyle/>
          <a:p>
            <a:pPr algn="l">
              <a:lnSpc>
                <a:spcPts val="9499"/>
              </a:lnSpc>
            </a:pPr>
            <a:endParaRPr/>
          </a:p>
          <a:p>
            <a:pPr algn="l">
              <a:lnSpc>
                <a:spcPts val="9499"/>
              </a:lnSpc>
            </a:pPr>
            <a:r>
              <a:rPr lang="en-US" sz="9999">
                <a:solidFill>
                  <a:srgbClr val="FFDE59"/>
                </a:solidFill>
                <a:latin typeface="Bobby Jones"/>
                <a:ea typeface="Bobby Jones"/>
                <a:cs typeface="Bobby Jones"/>
                <a:sym typeface="Bobby Jones"/>
              </a:rPr>
              <a:t>Presenting </a:t>
            </a:r>
          </a:p>
          <a:p>
            <a:pPr algn="l">
              <a:lnSpc>
                <a:spcPts val="9499"/>
              </a:lnSpc>
            </a:pPr>
            <a:r>
              <a:rPr lang="en-US" sz="9999">
                <a:solidFill>
                  <a:srgbClr val="FFDE59"/>
                </a:solidFill>
                <a:latin typeface="Bobby Jones"/>
                <a:ea typeface="Bobby Jones"/>
                <a:cs typeface="Bobby Jones"/>
                <a:sym typeface="Bobby Jones"/>
              </a:rPr>
              <a:t>your research</a:t>
            </a:r>
          </a:p>
          <a:p>
            <a:pPr algn="l">
              <a:lnSpc>
                <a:spcPts val="9499"/>
              </a:lnSpc>
            </a:pPr>
            <a:r>
              <a:rPr lang="en-US" sz="9999">
                <a:solidFill>
                  <a:srgbClr val="FFDE59"/>
                </a:solidFill>
                <a:latin typeface="Bobby Jones"/>
                <a:ea typeface="Bobby Jones"/>
                <a:cs typeface="Bobby Jones"/>
                <a:sym typeface="Bobby Jones"/>
              </a:rPr>
              <a:t>findings</a:t>
            </a:r>
          </a:p>
          <a:p>
            <a:pPr algn="l">
              <a:lnSpc>
                <a:spcPts val="9499"/>
              </a:lnSpc>
            </a:pPr>
            <a:endParaRPr lang="en-US" sz="9999">
              <a:solidFill>
                <a:srgbClr val="FFDE59"/>
              </a:solidFill>
              <a:latin typeface="Bobby Jones"/>
              <a:ea typeface="Bobby Jones"/>
              <a:cs typeface="Bobby Jones"/>
              <a:sym typeface="Bobby Jones"/>
            </a:endParaRPr>
          </a:p>
        </p:txBody>
      </p:sp>
      <p:sp>
        <p:nvSpPr>
          <p:cNvPr id="6" name="Freeform 6"/>
          <p:cNvSpPr/>
          <p:nvPr/>
        </p:nvSpPr>
        <p:spPr>
          <a:xfrm>
            <a:off x="2594167" y="2934651"/>
            <a:ext cx="4417698" cy="4417698"/>
          </a:xfrm>
          <a:custGeom>
            <a:avLst/>
            <a:gdLst/>
            <a:ahLst/>
            <a:cxnLst/>
            <a:rect l="l" t="t" r="r" b="b"/>
            <a:pathLst>
              <a:path w="4417698" h="4417698">
                <a:moveTo>
                  <a:pt x="0" y="0"/>
                </a:moveTo>
                <a:lnTo>
                  <a:pt x="4417698" y="0"/>
                </a:lnTo>
                <a:lnTo>
                  <a:pt x="4417698" y="4417698"/>
                </a:lnTo>
                <a:lnTo>
                  <a:pt x="0" y="4417698"/>
                </a:lnTo>
                <a:lnTo>
                  <a:pt x="0" y="0"/>
                </a:lnTo>
                <a:close/>
              </a:path>
            </a:pathLst>
          </a:custGeom>
          <a:blipFill>
            <a:blip r:embed="rId2"/>
            <a:stretch>
              <a:fillRect/>
            </a:stretch>
          </a:blipFill>
        </p:spPr>
        <p:txBody>
          <a:bodyPr/>
          <a:lstStyle/>
          <a:p>
            <a:endParaRPr lang="en-IE"/>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41238" y="0"/>
            <a:ext cx="16361087" cy="2128801"/>
            <a:chOff x="0" y="0"/>
            <a:chExt cx="5863444" cy="762914"/>
          </a:xfrm>
        </p:grpSpPr>
        <p:sp>
          <p:nvSpPr>
            <p:cNvPr id="3" name="Freeform 3"/>
            <p:cNvSpPr/>
            <p:nvPr/>
          </p:nvSpPr>
          <p:spPr>
            <a:xfrm>
              <a:off x="0" y="0"/>
              <a:ext cx="5863444" cy="762914"/>
            </a:xfrm>
            <a:custGeom>
              <a:avLst/>
              <a:gdLst/>
              <a:ahLst/>
              <a:cxnLst/>
              <a:rect l="l" t="t" r="r" b="b"/>
              <a:pathLst>
                <a:path w="5863444" h="762914">
                  <a:moveTo>
                    <a:pt x="0" y="0"/>
                  </a:moveTo>
                  <a:lnTo>
                    <a:pt x="5863444" y="0"/>
                  </a:lnTo>
                  <a:lnTo>
                    <a:pt x="5863444" y="762914"/>
                  </a:lnTo>
                  <a:lnTo>
                    <a:pt x="0" y="762914"/>
                  </a:lnTo>
                  <a:close/>
                </a:path>
              </a:pathLst>
            </a:custGeom>
            <a:solidFill>
              <a:srgbClr val="155FAF"/>
            </a:solidFill>
          </p:spPr>
          <p:txBody>
            <a:bodyPr/>
            <a:lstStyle/>
            <a:p>
              <a:endParaRPr lang="en-IE"/>
            </a:p>
          </p:txBody>
        </p:sp>
        <p:sp>
          <p:nvSpPr>
            <p:cNvPr id="4" name="TextBox 4"/>
            <p:cNvSpPr txBox="1"/>
            <p:nvPr/>
          </p:nvSpPr>
          <p:spPr>
            <a:xfrm>
              <a:off x="0" y="-28575"/>
              <a:ext cx="5863444" cy="791489"/>
            </a:xfrm>
            <a:prstGeom prst="rect">
              <a:avLst/>
            </a:prstGeom>
          </p:spPr>
          <p:txBody>
            <a:bodyPr lIns="50800" tIns="50800" rIns="50800" bIns="50800" rtlCol="0" anchor="ctr"/>
            <a:lstStyle/>
            <a:p>
              <a:pPr algn="ctr">
                <a:lnSpc>
                  <a:spcPts val="1773"/>
                </a:lnSpc>
              </a:pPr>
              <a:endParaRPr/>
            </a:p>
          </p:txBody>
        </p:sp>
      </p:grpSp>
      <p:sp>
        <p:nvSpPr>
          <p:cNvPr id="5" name="TextBox 5"/>
          <p:cNvSpPr txBox="1"/>
          <p:nvPr/>
        </p:nvSpPr>
        <p:spPr>
          <a:xfrm>
            <a:off x="2861017" y="462101"/>
            <a:ext cx="13977031" cy="1071248"/>
          </a:xfrm>
          <a:prstGeom prst="rect">
            <a:avLst/>
          </a:prstGeom>
        </p:spPr>
        <p:txBody>
          <a:bodyPr lIns="0" tIns="0" rIns="0" bIns="0" rtlCol="0" anchor="t">
            <a:spAutoFit/>
          </a:bodyPr>
          <a:lstStyle/>
          <a:p>
            <a:pPr algn="l">
              <a:lnSpc>
                <a:spcPts val="8679"/>
              </a:lnSpc>
              <a:spcBef>
                <a:spcPct val="0"/>
              </a:spcBef>
            </a:pPr>
            <a:r>
              <a:rPr lang="en-US" sz="6199">
                <a:solidFill>
                  <a:srgbClr val="FFDE59"/>
                </a:solidFill>
                <a:latin typeface="Bobby Jones"/>
                <a:ea typeface="Bobby Jones"/>
                <a:cs typeface="Bobby Jones"/>
                <a:sym typeface="Bobby Jones"/>
              </a:rPr>
              <a:t>Recap</a:t>
            </a:r>
          </a:p>
        </p:txBody>
      </p:sp>
      <p:sp>
        <p:nvSpPr>
          <p:cNvPr id="6" name="Freeform 6"/>
          <p:cNvSpPr/>
          <p:nvPr/>
        </p:nvSpPr>
        <p:spPr>
          <a:xfrm>
            <a:off x="66947" y="205295"/>
            <a:ext cx="1923506" cy="1923506"/>
          </a:xfrm>
          <a:custGeom>
            <a:avLst/>
            <a:gdLst/>
            <a:ahLst/>
            <a:cxnLst/>
            <a:rect l="l" t="t" r="r" b="b"/>
            <a:pathLst>
              <a:path w="1923506" h="1923506">
                <a:moveTo>
                  <a:pt x="0" y="0"/>
                </a:moveTo>
                <a:lnTo>
                  <a:pt x="1923506" y="0"/>
                </a:lnTo>
                <a:lnTo>
                  <a:pt x="1923506" y="1923506"/>
                </a:lnTo>
                <a:lnTo>
                  <a:pt x="0" y="1923506"/>
                </a:lnTo>
                <a:lnTo>
                  <a:pt x="0" y="0"/>
                </a:lnTo>
                <a:close/>
              </a:path>
            </a:pathLst>
          </a:custGeom>
          <a:blipFill>
            <a:blip r:embed="rId2"/>
            <a:stretch>
              <a:fillRect/>
            </a:stretch>
          </a:blipFill>
        </p:spPr>
        <p:txBody>
          <a:bodyPr/>
          <a:lstStyle/>
          <a:p>
            <a:endParaRPr lang="en-IE"/>
          </a:p>
        </p:txBody>
      </p:sp>
      <p:sp>
        <p:nvSpPr>
          <p:cNvPr id="7" name="TextBox 7"/>
          <p:cNvSpPr txBox="1"/>
          <p:nvPr/>
        </p:nvSpPr>
        <p:spPr>
          <a:xfrm>
            <a:off x="2261123" y="2839287"/>
            <a:ext cx="15176819" cy="5117736"/>
          </a:xfrm>
          <a:prstGeom prst="rect">
            <a:avLst/>
          </a:prstGeom>
        </p:spPr>
        <p:txBody>
          <a:bodyPr lIns="0" tIns="0" rIns="0" bIns="0" rtlCol="0" anchor="t">
            <a:spAutoFit/>
          </a:bodyPr>
          <a:lstStyle/>
          <a:p>
            <a:pPr algn="l">
              <a:lnSpc>
                <a:spcPts val="4570"/>
              </a:lnSpc>
            </a:pPr>
            <a:r>
              <a:rPr lang="en-US" sz="3264">
                <a:solidFill>
                  <a:srgbClr val="155FAF"/>
                </a:solidFill>
                <a:latin typeface="Glacial Indifference"/>
                <a:ea typeface="Glacial Indifference"/>
                <a:cs typeface="Glacial Indifference"/>
                <a:sym typeface="Glacial Indifference"/>
              </a:rPr>
              <a:t>Key points to remember;</a:t>
            </a:r>
          </a:p>
          <a:p>
            <a:pPr algn="l">
              <a:lnSpc>
                <a:spcPts val="4570"/>
              </a:lnSpc>
            </a:pPr>
            <a:endParaRPr lang="en-US" sz="3264">
              <a:solidFill>
                <a:srgbClr val="155FAF"/>
              </a:solidFill>
              <a:latin typeface="Glacial Indifference"/>
              <a:ea typeface="Glacial Indifference"/>
              <a:cs typeface="Glacial Indifference"/>
              <a:sym typeface="Glacial Indifference"/>
            </a:endParaRPr>
          </a:p>
          <a:p>
            <a:pPr marL="704772" lvl="1" indent="-352386" algn="l">
              <a:lnSpc>
                <a:spcPts val="4570"/>
              </a:lnSpc>
              <a:buFont typeface="Arial"/>
              <a:buChar char="•"/>
            </a:pPr>
            <a:r>
              <a:rPr lang="en-US" sz="3264" b="1">
                <a:solidFill>
                  <a:srgbClr val="155FAF"/>
                </a:solidFill>
                <a:latin typeface="Glacial Indifference Bold"/>
                <a:ea typeface="Glacial Indifference Bold"/>
                <a:cs typeface="Glacial Indifference Bold"/>
                <a:sym typeface="Glacial Indifference Bold"/>
              </a:rPr>
              <a:t>Graphs</a:t>
            </a:r>
            <a:r>
              <a:rPr lang="en-US" sz="3264">
                <a:solidFill>
                  <a:srgbClr val="155FAF"/>
                </a:solidFill>
                <a:latin typeface="Glacial Indifference"/>
                <a:ea typeface="Glacial Indifference"/>
                <a:cs typeface="Glacial Indifference"/>
                <a:sym typeface="Glacial Indifference"/>
              </a:rPr>
              <a:t> are a simple way to turn numbers into a </a:t>
            </a:r>
            <a:r>
              <a:rPr lang="en-US" sz="3264" b="1">
                <a:solidFill>
                  <a:srgbClr val="155FAF"/>
                </a:solidFill>
                <a:latin typeface="Glacial Indifference Bold"/>
                <a:ea typeface="Glacial Indifference Bold"/>
                <a:cs typeface="Glacial Indifference Bold"/>
                <a:sym typeface="Glacial Indifference Bold"/>
              </a:rPr>
              <a:t>visual</a:t>
            </a:r>
            <a:r>
              <a:rPr lang="en-US" sz="3264">
                <a:solidFill>
                  <a:srgbClr val="155FAF"/>
                </a:solidFill>
                <a:latin typeface="Glacial Indifference"/>
                <a:ea typeface="Glacial Indifference"/>
                <a:cs typeface="Glacial Indifference"/>
                <a:sym typeface="Glacial Indifference"/>
              </a:rPr>
              <a:t> form of </a:t>
            </a:r>
            <a:r>
              <a:rPr lang="en-US" sz="3264" b="1">
                <a:solidFill>
                  <a:srgbClr val="155FAF"/>
                </a:solidFill>
                <a:latin typeface="Glacial Indifference Bold"/>
                <a:ea typeface="Glacial Indifference Bold"/>
                <a:cs typeface="Glacial Indifference Bold"/>
                <a:sym typeface="Glacial Indifference Bold"/>
              </a:rPr>
              <a:t>information</a:t>
            </a:r>
            <a:r>
              <a:rPr lang="en-US" sz="3264">
                <a:solidFill>
                  <a:srgbClr val="155FAF"/>
                </a:solidFill>
                <a:latin typeface="Glacial Indifference"/>
                <a:ea typeface="Glacial Indifference"/>
                <a:cs typeface="Glacial Indifference"/>
                <a:sym typeface="Glacial Indifference"/>
              </a:rPr>
              <a:t>.</a:t>
            </a:r>
          </a:p>
          <a:p>
            <a:pPr marL="704772" lvl="1" indent="-352386" algn="l">
              <a:lnSpc>
                <a:spcPts val="4570"/>
              </a:lnSpc>
              <a:buFont typeface="Arial"/>
              <a:buChar char="•"/>
            </a:pPr>
            <a:r>
              <a:rPr lang="en-US" sz="3264">
                <a:solidFill>
                  <a:srgbClr val="155FAF"/>
                </a:solidFill>
                <a:latin typeface="Glacial Indifference"/>
                <a:ea typeface="Glacial Indifference"/>
                <a:cs typeface="Glacial Indifference"/>
                <a:sym typeface="Glacial Indifference"/>
              </a:rPr>
              <a:t>Line graphs are made by mapping points on a grid using an </a:t>
            </a:r>
            <a:r>
              <a:rPr lang="en-US" sz="3264" b="1">
                <a:solidFill>
                  <a:srgbClr val="155FAF"/>
                </a:solidFill>
                <a:latin typeface="Glacial Indifference Bold"/>
                <a:ea typeface="Glacial Indifference Bold"/>
                <a:cs typeface="Glacial Indifference Bold"/>
                <a:sym typeface="Glacial Indifference Bold"/>
              </a:rPr>
              <a:t>x-axis</a:t>
            </a:r>
            <a:r>
              <a:rPr lang="en-US" sz="3264">
                <a:solidFill>
                  <a:srgbClr val="155FAF"/>
                </a:solidFill>
                <a:latin typeface="Glacial Indifference"/>
                <a:ea typeface="Glacial Indifference"/>
                <a:cs typeface="Glacial Indifference"/>
                <a:sym typeface="Glacial Indifference"/>
              </a:rPr>
              <a:t> (horizontal line) and a </a:t>
            </a:r>
            <a:r>
              <a:rPr lang="en-US" sz="3264" b="1">
                <a:solidFill>
                  <a:srgbClr val="155FAF"/>
                </a:solidFill>
                <a:latin typeface="Glacial Indifference Bold"/>
                <a:ea typeface="Glacial Indifference Bold"/>
                <a:cs typeface="Glacial Indifference Bold"/>
                <a:sym typeface="Glacial Indifference Bold"/>
              </a:rPr>
              <a:t>y-axis</a:t>
            </a:r>
            <a:r>
              <a:rPr lang="en-US" sz="3264">
                <a:solidFill>
                  <a:srgbClr val="155FAF"/>
                </a:solidFill>
                <a:latin typeface="Glacial Indifference"/>
                <a:ea typeface="Glacial Indifference"/>
                <a:cs typeface="Glacial Indifference"/>
                <a:sym typeface="Glacial Indifference"/>
              </a:rPr>
              <a:t> (vertical line).</a:t>
            </a:r>
          </a:p>
          <a:p>
            <a:pPr marL="704772" lvl="1" indent="-352386" algn="l">
              <a:lnSpc>
                <a:spcPts val="4570"/>
              </a:lnSpc>
              <a:buFont typeface="Arial"/>
              <a:buChar char="•"/>
            </a:pPr>
            <a:r>
              <a:rPr lang="en-US" sz="3264" b="1">
                <a:solidFill>
                  <a:srgbClr val="155FAF"/>
                </a:solidFill>
                <a:latin typeface="Glacial Indifference Bold"/>
                <a:ea typeface="Glacial Indifference Bold"/>
                <a:cs typeface="Glacial Indifference Bold"/>
                <a:sym typeface="Glacial Indifference Bold"/>
              </a:rPr>
              <a:t>Analysing data</a:t>
            </a:r>
            <a:r>
              <a:rPr lang="en-US" sz="3264">
                <a:solidFill>
                  <a:srgbClr val="155FAF"/>
                </a:solidFill>
                <a:latin typeface="Glacial Indifference"/>
                <a:ea typeface="Glacial Indifference"/>
                <a:cs typeface="Glacial Indifference"/>
                <a:sym typeface="Glacial Indifference"/>
              </a:rPr>
              <a:t> means looking at your data and figuring out what it tells you. This allows you to discover if your </a:t>
            </a:r>
            <a:r>
              <a:rPr lang="en-US" sz="3264" b="1">
                <a:solidFill>
                  <a:srgbClr val="155FAF"/>
                </a:solidFill>
                <a:latin typeface="Glacial Indifference Bold"/>
                <a:ea typeface="Glacial Indifference Bold"/>
                <a:cs typeface="Glacial Indifference Bold"/>
                <a:sym typeface="Glacial Indifference Bold"/>
              </a:rPr>
              <a:t>hypothesis</a:t>
            </a:r>
            <a:r>
              <a:rPr lang="en-US" sz="3264">
                <a:solidFill>
                  <a:srgbClr val="155FAF"/>
                </a:solidFill>
                <a:latin typeface="Glacial Indifference"/>
                <a:ea typeface="Glacial Indifference"/>
                <a:cs typeface="Glacial Indifference"/>
                <a:sym typeface="Glacial Indifference"/>
              </a:rPr>
              <a:t> was correct or incorrect. </a:t>
            </a:r>
          </a:p>
          <a:p>
            <a:pPr marL="704772" lvl="1" indent="-352386" algn="l">
              <a:lnSpc>
                <a:spcPts val="4570"/>
              </a:lnSpc>
              <a:buFont typeface="Arial"/>
              <a:buChar char="•"/>
            </a:pPr>
            <a:r>
              <a:rPr lang="en-US" sz="3264">
                <a:solidFill>
                  <a:srgbClr val="155FAF"/>
                </a:solidFill>
                <a:latin typeface="Glacial Indifference"/>
                <a:ea typeface="Glacial Indifference"/>
                <a:cs typeface="Glacial Indifference"/>
                <a:sym typeface="Glacial Indifference"/>
              </a:rPr>
              <a:t>To complete the </a:t>
            </a:r>
            <a:r>
              <a:rPr lang="en-US" sz="3264" b="1">
                <a:solidFill>
                  <a:srgbClr val="155FAF"/>
                </a:solidFill>
                <a:latin typeface="Glacial Indifference Bold"/>
                <a:ea typeface="Glacial Indifference Bold"/>
                <a:cs typeface="Glacial Indifference Bold"/>
                <a:sym typeface="Glacial Indifference Bold"/>
              </a:rPr>
              <a:t>Scientific Method</a:t>
            </a:r>
            <a:r>
              <a:rPr lang="en-US" sz="3264">
                <a:solidFill>
                  <a:srgbClr val="155FAF"/>
                </a:solidFill>
                <a:latin typeface="Glacial Indifference"/>
                <a:ea typeface="Glacial Indifference"/>
                <a:cs typeface="Glacial Indifference"/>
                <a:sym typeface="Glacial Indifference"/>
              </a:rPr>
              <a:t>, you must </a:t>
            </a:r>
            <a:r>
              <a:rPr lang="en-US" sz="3264" b="1">
                <a:solidFill>
                  <a:srgbClr val="155FAF"/>
                </a:solidFill>
                <a:latin typeface="Glacial Indifference Bold"/>
                <a:ea typeface="Glacial Indifference Bold"/>
                <a:cs typeface="Glacial Indifference Bold"/>
                <a:sym typeface="Glacial Indifference Bold"/>
              </a:rPr>
              <a:t>share</a:t>
            </a:r>
            <a:r>
              <a:rPr lang="en-US" sz="3264">
                <a:solidFill>
                  <a:srgbClr val="155FAF"/>
                </a:solidFill>
                <a:latin typeface="Glacial Indifference"/>
                <a:ea typeface="Glacial Indifference"/>
                <a:cs typeface="Glacial Indifference"/>
                <a:sym typeface="Glacial Indifference"/>
              </a:rPr>
              <a:t> your new knowledge with others!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174291" y="0"/>
            <a:ext cx="16361087" cy="2128801"/>
            <a:chOff x="0" y="0"/>
            <a:chExt cx="5863444" cy="762914"/>
          </a:xfrm>
        </p:grpSpPr>
        <p:sp>
          <p:nvSpPr>
            <p:cNvPr id="3" name="Freeform 3"/>
            <p:cNvSpPr/>
            <p:nvPr/>
          </p:nvSpPr>
          <p:spPr>
            <a:xfrm>
              <a:off x="0" y="0"/>
              <a:ext cx="5863444" cy="762914"/>
            </a:xfrm>
            <a:custGeom>
              <a:avLst/>
              <a:gdLst/>
              <a:ahLst/>
              <a:cxnLst/>
              <a:rect l="l" t="t" r="r" b="b"/>
              <a:pathLst>
                <a:path w="5863444" h="762914">
                  <a:moveTo>
                    <a:pt x="0" y="0"/>
                  </a:moveTo>
                  <a:lnTo>
                    <a:pt x="5863444" y="0"/>
                  </a:lnTo>
                  <a:lnTo>
                    <a:pt x="5863444" y="762914"/>
                  </a:lnTo>
                  <a:lnTo>
                    <a:pt x="0" y="762914"/>
                  </a:lnTo>
                  <a:close/>
                </a:path>
              </a:pathLst>
            </a:custGeom>
            <a:solidFill>
              <a:srgbClr val="155FAF"/>
            </a:solidFill>
          </p:spPr>
          <p:txBody>
            <a:bodyPr/>
            <a:lstStyle/>
            <a:p>
              <a:endParaRPr lang="en-IE"/>
            </a:p>
          </p:txBody>
        </p:sp>
        <p:sp>
          <p:nvSpPr>
            <p:cNvPr id="4" name="TextBox 4"/>
            <p:cNvSpPr txBox="1"/>
            <p:nvPr/>
          </p:nvSpPr>
          <p:spPr>
            <a:xfrm>
              <a:off x="0" y="-28575"/>
              <a:ext cx="5863444" cy="791489"/>
            </a:xfrm>
            <a:prstGeom prst="rect">
              <a:avLst/>
            </a:prstGeom>
          </p:spPr>
          <p:txBody>
            <a:bodyPr lIns="50800" tIns="50800" rIns="50800" bIns="50800" rtlCol="0" anchor="ctr"/>
            <a:lstStyle/>
            <a:p>
              <a:pPr algn="ctr">
                <a:lnSpc>
                  <a:spcPts val="1773"/>
                </a:lnSpc>
              </a:pPr>
              <a:endParaRPr/>
            </a:p>
          </p:txBody>
        </p:sp>
      </p:grpSp>
      <p:sp>
        <p:nvSpPr>
          <p:cNvPr id="5" name="Freeform 5"/>
          <p:cNvSpPr/>
          <p:nvPr/>
        </p:nvSpPr>
        <p:spPr>
          <a:xfrm>
            <a:off x="0" y="205295"/>
            <a:ext cx="1923506" cy="1923506"/>
          </a:xfrm>
          <a:custGeom>
            <a:avLst/>
            <a:gdLst/>
            <a:ahLst/>
            <a:cxnLst/>
            <a:rect l="l" t="t" r="r" b="b"/>
            <a:pathLst>
              <a:path w="1923506" h="1923506">
                <a:moveTo>
                  <a:pt x="0" y="0"/>
                </a:moveTo>
                <a:lnTo>
                  <a:pt x="1923506" y="0"/>
                </a:lnTo>
                <a:lnTo>
                  <a:pt x="1923506" y="1923506"/>
                </a:lnTo>
                <a:lnTo>
                  <a:pt x="0" y="1923506"/>
                </a:lnTo>
                <a:lnTo>
                  <a:pt x="0" y="0"/>
                </a:lnTo>
                <a:close/>
              </a:path>
            </a:pathLst>
          </a:custGeom>
          <a:blipFill>
            <a:blip r:embed="rId2"/>
            <a:stretch>
              <a:fillRect/>
            </a:stretch>
          </a:blipFill>
        </p:spPr>
        <p:txBody>
          <a:bodyPr/>
          <a:lstStyle/>
          <a:p>
            <a:endParaRPr lang="en-IE"/>
          </a:p>
        </p:txBody>
      </p:sp>
      <p:grpSp>
        <p:nvGrpSpPr>
          <p:cNvPr id="6" name="Group 6"/>
          <p:cNvGrpSpPr/>
          <p:nvPr/>
        </p:nvGrpSpPr>
        <p:grpSpPr>
          <a:xfrm>
            <a:off x="2174291" y="2698042"/>
            <a:ext cx="4014712" cy="6271005"/>
            <a:chOff x="0" y="0"/>
            <a:chExt cx="1316452" cy="2056306"/>
          </a:xfrm>
        </p:grpSpPr>
        <p:sp>
          <p:nvSpPr>
            <p:cNvPr id="7" name="Freeform 7"/>
            <p:cNvSpPr/>
            <p:nvPr/>
          </p:nvSpPr>
          <p:spPr>
            <a:xfrm>
              <a:off x="0" y="0"/>
              <a:ext cx="1316452" cy="2056306"/>
            </a:xfrm>
            <a:custGeom>
              <a:avLst/>
              <a:gdLst/>
              <a:ahLst/>
              <a:cxnLst/>
              <a:rect l="l" t="t" r="r" b="b"/>
              <a:pathLst>
                <a:path w="1316452" h="2056306">
                  <a:moveTo>
                    <a:pt x="98348" y="0"/>
                  </a:moveTo>
                  <a:lnTo>
                    <a:pt x="1218104" y="0"/>
                  </a:lnTo>
                  <a:cubicBezTo>
                    <a:pt x="1272420" y="0"/>
                    <a:pt x="1316452" y="44032"/>
                    <a:pt x="1316452" y="98348"/>
                  </a:cubicBezTo>
                  <a:lnTo>
                    <a:pt x="1316452" y="1957958"/>
                  </a:lnTo>
                  <a:cubicBezTo>
                    <a:pt x="1316452" y="1984042"/>
                    <a:pt x="1306090" y="2009057"/>
                    <a:pt x="1287647" y="2027501"/>
                  </a:cubicBezTo>
                  <a:cubicBezTo>
                    <a:pt x="1269203" y="2045944"/>
                    <a:pt x="1244188" y="2056306"/>
                    <a:pt x="1218104" y="2056306"/>
                  </a:cubicBezTo>
                  <a:lnTo>
                    <a:pt x="98348" y="2056306"/>
                  </a:lnTo>
                  <a:cubicBezTo>
                    <a:pt x="44032" y="2056306"/>
                    <a:pt x="0" y="2012274"/>
                    <a:pt x="0" y="1957958"/>
                  </a:cubicBezTo>
                  <a:lnTo>
                    <a:pt x="0" y="98348"/>
                  </a:lnTo>
                  <a:cubicBezTo>
                    <a:pt x="0" y="44032"/>
                    <a:pt x="44032" y="0"/>
                    <a:pt x="98348" y="0"/>
                  </a:cubicBezTo>
                  <a:close/>
                </a:path>
              </a:pathLst>
            </a:custGeom>
            <a:solidFill>
              <a:srgbClr val="FFFFFF"/>
            </a:solidFill>
            <a:ln w="95250" cap="rnd">
              <a:solidFill>
                <a:srgbClr val="B6DBEE"/>
              </a:solidFill>
              <a:prstDash val="sysDot"/>
              <a:round/>
            </a:ln>
          </p:spPr>
          <p:txBody>
            <a:bodyPr/>
            <a:lstStyle/>
            <a:p>
              <a:endParaRPr lang="en-IE"/>
            </a:p>
          </p:txBody>
        </p:sp>
        <p:sp>
          <p:nvSpPr>
            <p:cNvPr id="8" name="TextBox 8"/>
            <p:cNvSpPr txBox="1"/>
            <p:nvPr/>
          </p:nvSpPr>
          <p:spPr>
            <a:xfrm>
              <a:off x="0" y="-47625"/>
              <a:ext cx="1316452" cy="2103931"/>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rot="-1222912">
            <a:off x="2526911" y="4510315"/>
            <a:ext cx="3457368" cy="2646458"/>
          </a:xfrm>
          <a:custGeom>
            <a:avLst/>
            <a:gdLst/>
            <a:ahLst/>
            <a:cxnLst/>
            <a:rect l="l" t="t" r="r" b="b"/>
            <a:pathLst>
              <a:path w="3457368" h="2646458">
                <a:moveTo>
                  <a:pt x="0" y="0"/>
                </a:moveTo>
                <a:lnTo>
                  <a:pt x="3457368" y="0"/>
                </a:lnTo>
                <a:lnTo>
                  <a:pt x="3457368" y="2646458"/>
                </a:lnTo>
                <a:lnTo>
                  <a:pt x="0" y="264645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IE"/>
          </a:p>
        </p:txBody>
      </p:sp>
      <p:sp>
        <p:nvSpPr>
          <p:cNvPr id="10" name="TextBox 10"/>
          <p:cNvSpPr txBox="1"/>
          <p:nvPr/>
        </p:nvSpPr>
        <p:spPr>
          <a:xfrm>
            <a:off x="8387544" y="2708311"/>
            <a:ext cx="7945532" cy="6832236"/>
          </a:xfrm>
          <a:prstGeom prst="rect">
            <a:avLst/>
          </a:prstGeom>
        </p:spPr>
        <p:txBody>
          <a:bodyPr lIns="0" tIns="0" rIns="0" bIns="0" rtlCol="0" anchor="t">
            <a:spAutoFit/>
          </a:bodyPr>
          <a:lstStyle/>
          <a:p>
            <a:pPr algn="l">
              <a:lnSpc>
                <a:spcPts val="4570"/>
              </a:lnSpc>
            </a:pPr>
            <a:r>
              <a:rPr lang="en-US" sz="3264">
                <a:solidFill>
                  <a:srgbClr val="155FAF"/>
                </a:solidFill>
                <a:latin typeface="Glacial Indifference"/>
                <a:ea typeface="Glacial Indifference"/>
                <a:cs typeface="Glacial Indifference"/>
                <a:sym typeface="Glacial Indifference"/>
              </a:rPr>
              <a:t>Now that you have successfully completed the </a:t>
            </a:r>
            <a:r>
              <a:rPr lang="en-US" sz="3264" b="1">
                <a:solidFill>
                  <a:srgbClr val="155FAF"/>
                </a:solidFill>
                <a:latin typeface="Glacial Indifference Bold"/>
                <a:ea typeface="Glacial Indifference Bold"/>
                <a:cs typeface="Glacial Indifference Bold"/>
                <a:sym typeface="Glacial Indifference Bold"/>
              </a:rPr>
              <a:t>experiment</a:t>
            </a:r>
            <a:r>
              <a:rPr lang="en-US" sz="3264">
                <a:solidFill>
                  <a:srgbClr val="155FAF"/>
                </a:solidFill>
                <a:latin typeface="Glacial Indifference"/>
                <a:ea typeface="Glacial Indifference"/>
                <a:cs typeface="Glacial Indifference"/>
                <a:sym typeface="Glacial Indifference"/>
              </a:rPr>
              <a:t>, recorded and </a:t>
            </a:r>
            <a:r>
              <a:rPr lang="en-US" sz="3264" b="1">
                <a:solidFill>
                  <a:srgbClr val="155FAF"/>
                </a:solidFill>
                <a:latin typeface="Glacial Indifference Bold"/>
                <a:ea typeface="Glacial Indifference Bold"/>
                <a:cs typeface="Glacial Indifference Bold"/>
                <a:sym typeface="Glacial Indifference Bold"/>
              </a:rPr>
              <a:t>analysed your data</a:t>
            </a:r>
            <a:r>
              <a:rPr lang="en-US" sz="3264">
                <a:solidFill>
                  <a:srgbClr val="155FAF"/>
                </a:solidFill>
                <a:latin typeface="Glacial Indifference"/>
                <a:ea typeface="Glacial Indifference"/>
                <a:cs typeface="Glacial Indifference"/>
                <a:sym typeface="Glacial Indifference"/>
              </a:rPr>
              <a:t>, it’s time to </a:t>
            </a:r>
            <a:r>
              <a:rPr lang="en-US" sz="3264" b="1">
                <a:solidFill>
                  <a:srgbClr val="155FAF"/>
                </a:solidFill>
                <a:latin typeface="Glacial Indifference Bold"/>
                <a:ea typeface="Glacial Indifference Bold"/>
                <a:cs typeface="Glacial Indifference Bold"/>
                <a:sym typeface="Glacial Indifference Bold"/>
              </a:rPr>
              <a:t>share</a:t>
            </a:r>
            <a:r>
              <a:rPr lang="en-US" sz="3264">
                <a:solidFill>
                  <a:srgbClr val="155FAF"/>
                </a:solidFill>
                <a:latin typeface="Glacial Indifference"/>
                <a:ea typeface="Glacial Indifference"/>
                <a:cs typeface="Glacial Indifference"/>
                <a:sym typeface="Glacial Indifference"/>
              </a:rPr>
              <a:t> what you’ve learned with the world! </a:t>
            </a:r>
          </a:p>
          <a:p>
            <a:pPr algn="l">
              <a:lnSpc>
                <a:spcPts val="4570"/>
              </a:lnSpc>
            </a:pPr>
            <a:endParaRPr lang="en-US" sz="3264">
              <a:solidFill>
                <a:srgbClr val="155FAF"/>
              </a:solidFill>
              <a:latin typeface="Glacial Indifference"/>
              <a:ea typeface="Glacial Indifference"/>
              <a:cs typeface="Glacial Indifference"/>
              <a:sym typeface="Glacial Indifference"/>
            </a:endParaRPr>
          </a:p>
          <a:p>
            <a:pPr algn="l">
              <a:lnSpc>
                <a:spcPts val="4570"/>
              </a:lnSpc>
            </a:pPr>
            <a:r>
              <a:rPr lang="en-US" sz="3264">
                <a:solidFill>
                  <a:srgbClr val="155FAF"/>
                </a:solidFill>
                <a:latin typeface="Glacial Indifference"/>
                <a:ea typeface="Glacial Indifference"/>
                <a:cs typeface="Glacial Indifference"/>
                <a:sym typeface="Glacial Indifference"/>
              </a:rPr>
              <a:t>Using the </a:t>
            </a:r>
            <a:r>
              <a:rPr lang="en-US" sz="3264" b="1">
                <a:solidFill>
                  <a:srgbClr val="155FAF"/>
                </a:solidFill>
                <a:latin typeface="Glacial Indifference Bold"/>
                <a:ea typeface="Glacial Indifference Bold"/>
                <a:cs typeface="Glacial Indifference Bold"/>
                <a:sym typeface="Glacial Indifference Bold"/>
              </a:rPr>
              <a:t>research poster template </a:t>
            </a:r>
            <a:r>
              <a:rPr lang="en-US" sz="3264">
                <a:solidFill>
                  <a:srgbClr val="155FAF"/>
                </a:solidFill>
                <a:latin typeface="Glacial Indifference"/>
                <a:ea typeface="Glacial Indifference"/>
                <a:cs typeface="Glacial Indifference"/>
                <a:sym typeface="Glacial Indifference"/>
              </a:rPr>
              <a:t>in your </a:t>
            </a:r>
            <a:r>
              <a:rPr lang="en-US" sz="3264" b="1">
                <a:solidFill>
                  <a:srgbClr val="155FAF"/>
                </a:solidFill>
                <a:latin typeface="Glacial Indifference Bold"/>
                <a:ea typeface="Glacial Indifference Bold"/>
                <a:cs typeface="Glacial Indifference Bold"/>
                <a:sym typeface="Glacial Indifference Bold"/>
              </a:rPr>
              <a:t>Student Handbook</a:t>
            </a:r>
            <a:r>
              <a:rPr lang="en-US" sz="3264">
                <a:solidFill>
                  <a:srgbClr val="155FAF"/>
                </a:solidFill>
                <a:latin typeface="Glacial Indifference"/>
                <a:ea typeface="Glacial Indifference"/>
                <a:cs typeface="Glacial Indifference"/>
                <a:sym typeface="Glacial Indifference"/>
              </a:rPr>
              <a:t>, you can write up the experience of being a scientist. </a:t>
            </a:r>
          </a:p>
          <a:p>
            <a:pPr algn="l">
              <a:lnSpc>
                <a:spcPts val="4570"/>
              </a:lnSpc>
            </a:pPr>
            <a:endParaRPr lang="en-US" sz="3264">
              <a:solidFill>
                <a:srgbClr val="155FAF"/>
              </a:solidFill>
              <a:latin typeface="Glacial Indifference"/>
              <a:ea typeface="Glacial Indifference"/>
              <a:cs typeface="Glacial Indifference"/>
              <a:sym typeface="Glacial Indifference"/>
            </a:endParaRPr>
          </a:p>
          <a:p>
            <a:pPr marL="0" lvl="0" indent="0" algn="l">
              <a:lnSpc>
                <a:spcPts val="4570"/>
              </a:lnSpc>
              <a:spcBef>
                <a:spcPct val="0"/>
              </a:spcBef>
            </a:pPr>
            <a:r>
              <a:rPr lang="en-US" sz="3264">
                <a:solidFill>
                  <a:srgbClr val="155FAF"/>
                </a:solidFill>
                <a:latin typeface="Glacial Indifference"/>
                <a:ea typeface="Glacial Indifference"/>
                <a:cs typeface="Glacial Indifference"/>
                <a:sym typeface="Glacial Indifference"/>
              </a:rPr>
              <a:t>You’ll have an opportunity to </a:t>
            </a:r>
            <a:r>
              <a:rPr lang="en-US" sz="3264" b="1">
                <a:solidFill>
                  <a:srgbClr val="155FAF"/>
                </a:solidFill>
                <a:latin typeface="Glacial Indifference Bold"/>
                <a:ea typeface="Glacial Indifference Bold"/>
                <a:cs typeface="Glacial Indifference Bold"/>
                <a:sym typeface="Glacial Indifference Bold"/>
              </a:rPr>
              <a:t>share</a:t>
            </a:r>
            <a:r>
              <a:rPr lang="en-US" sz="3264">
                <a:solidFill>
                  <a:srgbClr val="155FAF"/>
                </a:solidFill>
                <a:latin typeface="Glacial Indifference"/>
                <a:ea typeface="Glacial Indifference"/>
                <a:cs typeface="Glacial Indifference"/>
                <a:sym typeface="Glacial Indifference"/>
              </a:rPr>
              <a:t> your poster with your class and scientists who will be visiting your classroom!</a:t>
            </a:r>
          </a:p>
        </p:txBody>
      </p:sp>
      <p:sp>
        <p:nvSpPr>
          <p:cNvPr id="11" name="TextBox 11"/>
          <p:cNvSpPr txBox="1"/>
          <p:nvPr/>
        </p:nvSpPr>
        <p:spPr>
          <a:xfrm>
            <a:off x="1263951" y="426401"/>
            <a:ext cx="15760098" cy="1071248"/>
          </a:xfrm>
          <a:prstGeom prst="rect">
            <a:avLst/>
          </a:prstGeom>
        </p:spPr>
        <p:txBody>
          <a:bodyPr lIns="0" tIns="0" rIns="0" bIns="0" rtlCol="0" anchor="t">
            <a:spAutoFit/>
          </a:bodyPr>
          <a:lstStyle/>
          <a:p>
            <a:pPr algn="ctr">
              <a:lnSpc>
                <a:spcPts val="8679"/>
              </a:lnSpc>
              <a:spcBef>
                <a:spcPct val="0"/>
              </a:spcBef>
            </a:pPr>
            <a:r>
              <a:rPr lang="en-US" sz="6199">
                <a:solidFill>
                  <a:srgbClr val="FFDE59"/>
                </a:solidFill>
                <a:latin typeface="Bobby Jones"/>
                <a:ea typeface="Bobby Jones"/>
                <a:cs typeface="Bobby Jones"/>
                <a:sym typeface="Bobby Jones"/>
              </a:rPr>
              <a:t>Time to share what you have learned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174291" y="0"/>
            <a:ext cx="16361087" cy="2128801"/>
            <a:chOff x="0" y="0"/>
            <a:chExt cx="5863444" cy="762914"/>
          </a:xfrm>
        </p:grpSpPr>
        <p:sp>
          <p:nvSpPr>
            <p:cNvPr id="3" name="Freeform 3"/>
            <p:cNvSpPr/>
            <p:nvPr/>
          </p:nvSpPr>
          <p:spPr>
            <a:xfrm>
              <a:off x="0" y="0"/>
              <a:ext cx="5863444" cy="762914"/>
            </a:xfrm>
            <a:custGeom>
              <a:avLst/>
              <a:gdLst/>
              <a:ahLst/>
              <a:cxnLst/>
              <a:rect l="l" t="t" r="r" b="b"/>
              <a:pathLst>
                <a:path w="5863444" h="762914">
                  <a:moveTo>
                    <a:pt x="0" y="0"/>
                  </a:moveTo>
                  <a:lnTo>
                    <a:pt x="5863444" y="0"/>
                  </a:lnTo>
                  <a:lnTo>
                    <a:pt x="5863444" y="762914"/>
                  </a:lnTo>
                  <a:lnTo>
                    <a:pt x="0" y="762914"/>
                  </a:lnTo>
                  <a:close/>
                </a:path>
              </a:pathLst>
            </a:custGeom>
            <a:solidFill>
              <a:srgbClr val="155FAF"/>
            </a:solidFill>
          </p:spPr>
          <p:txBody>
            <a:bodyPr/>
            <a:lstStyle/>
            <a:p>
              <a:endParaRPr lang="en-IE"/>
            </a:p>
          </p:txBody>
        </p:sp>
        <p:sp>
          <p:nvSpPr>
            <p:cNvPr id="4" name="TextBox 4"/>
            <p:cNvSpPr txBox="1"/>
            <p:nvPr/>
          </p:nvSpPr>
          <p:spPr>
            <a:xfrm>
              <a:off x="0" y="-28575"/>
              <a:ext cx="5863444" cy="791489"/>
            </a:xfrm>
            <a:prstGeom prst="rect">
              <a:avLst/>
            </a:prstGeom>
          </p:spPr>
          <p:txBody>
            <a:bodyPr lIns="50800" tIns="50800" rIns="50800" bIns="50800" rtlCol="0" anchor="ctr"/>
            <a:lstStyle/>
            <a:p>
              <a:pPr algn="ctr">
                <a:lnSpc>
                  <a:spcPts val="1773"/>
                </a:lnSpc>
              </a:pPr>
              <a:endParaRPr/>
            </a:p>
          </p:txBody>
        </p:sp>
      </p:grpSp>
      <p:sp>
        <p:nvSpPr>
          <p:cNvPr id="5" name="Freeform 5"/>
          <p:cNvSpPr/>
          <p:nvPr/>
        </p:nvSpPr>
        <p:spPr>
          <a:xfrm>
            <a:off x="0" y="205295"/>
            <a:ext cx="1923506" cy="1923506"/>
          </a:xfrm>
          <a:custGeom>
            <a:avLst/>
            <a:gdLst/>
            <a:ahLst/>
            <a:cxnLst/>
            <a:rect l="l" t="t" r="r" b="b"/>
            <a:pathLst>
              <a:path w="1923506" h="1923506">
                <a:moveTo>
                  <a:pt x="0" y="0"/>
                </a:moveTo>
                <a:lnTo>
                  <a:pt x="1923506" y="0"/>
                </a:lnTo>
                <a:lnTo>
                  <a:pt x="1923506" y="1923506"/>
                </a:lnTo>
                <a:lnTo>
                  <a:pt x="0" y="1923506"/>
                </a:lnTo>
                <a:lnTo>
                  <a:pt x="0" y="0"/>
                </a:lnTo>
                <a:close/>
              </a:path>
            </a:pathLst>
          </a:custGeom>
          <a:blipFill>
            <a:blip r:embed="rId3"/>
            <a:stretch>
              <a:fillRect/>
            </a:stretch>
          </a:blipFill>
        </p:spPr>
        <p:txBody>
          <a:bodyPr/>
          <a:lstStyle/>
          <a:p>
            <a:endParaRPr lang="en-IE"/>
          </a:p>
        </p:txBody>
      </p:sp>
      <p:grpSp>
        <p:nvGrpSpPr>
          <p:cNvPr id="6" name="Group 6"/>
          <p:cNvGrpSpPr/>
          <p:nvPr/>
        </p:nvGrpSpPr>
        <p:grpSpPr>
          <a:xfrm>
            <a:off x="2174291" y="2698042"/>
            <a:ext cx="5645855" cy="6271005"/>
            <a:chOff x="0" y="0"/>
            <a:chExt cx="1851315" cy="2056306"/>
          </a:xfrm>
        </p:grpSpPr>
        <p:sp>
          <p:nvSpPr>
            <p:cNvPr id="7" name="Freeform 7"/>
            <p:cNvSpPr/>
            <p:nvPr/>
          </p:nvSpPr>
          <p:spPr>
            <a:xfrm>
              <a:off x="0" y="0"/>
              <a:ext cx="1851315" cy="2056306"/>
            </a:xfrm>
            <a:custGeom>
              <a:avLst/>
              <a:gdLst/>
              <a:ahLst/>
              <a:cxnLst/>
              <a:rect l="l" t="t" r="r" b="b"/>
              <a:pathLst>
                <a:path w="1851315" h="2056306">
                  <a:moveTo>
                    <a:pt x="69934" y="0"/>
                  </a:moveTo>
                  <a:lnTo>
                    <a:pt x="1781381" y="0"/>
                  </a:lnTo>
                  <a:cubicBezTo>
                    <a:pt x="1820005" y="0"/>
                    <a:pt x="1851315" y="31311"/>
                    <a:pt x="1851315" y="69934"/>
                  </a:cubicBezTo>
                  <a:lnTo>
                    <a:pt x="1851315" y="1986372"/>
                  </a:lnTo>
                  <a:cubicBezTo>
                    <a:pt x="1851315" y="2024996"/>
                    <a:pt x="1820005" y="2056306"/>
                    <a:pt x="1781381" y="2056306"/>
                  </a:cubicBezTo>
                  <a:lnTo>
                    <a:pt x="69934" y="2056306"/>
                  </a:lnTo>
                  <a:cubicBezTo>
                    <a:pt x="31311" y="2056306"/>
                    <a:pt x="0" y="2024996"/>
                    <a:pt x="0" y="1986372"/>
                  </a:cubicBezTo>
                  <a:lnTo>
                    <a:pt x="0" y="69934"/>
                  </a:lnTo>
                  <a:cubicBezTo>
                    <a:pt x="0" y="31311"/>
                    <a:pt x="31311" y="0"/>
                    <a:pt x="69934" y="0"/>
                  </a:cubicBezTo>
                  <a:close/>
                </a:path>
              </a:pathLst>
            </a:custGeom>
            <a:solidFill>
              <a:srgbClr val="FFFFFF"/>
            </a:solidFill>
            <a:ln w="95250" cap="rnd">
              <a:solidFill>
                <a:srgbClr val="B6DBEE"/>
              </a:solidFill>
              <a:prstDash val="sysDot"/>
              <a:round/>
            </a:ln>
          </p:spPr>
          <p:txBody>
            <a:bodyPr/>
            <a:lstStyle/>
            <a:p>
              <a:endParaRPr lang="en-IE"/>
            </a:p>
          </p:txBody>
        </p:sp>
        <p:sp>
          <p:nvSpPr>
            <p:cNvPr id="8" name="TextBox 8"/>
            <p:cNvSpPr txBox="1"/>
            <p:nvPr/>
          </p:nvSpPr>
          <p:spPr>
            <a:xfrm>
              <a:off x="0" y="-47625"/>
              <a:ext cx="1851315" cy="2103931"/>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8387544" y="2708311"/>
            <a:ext cx="8663234" cy="6260736"/>
          </a:xfrm>
          <a:prstGeom prst="rect">
            <a:avLst/>
          </a:prstGeom>
        </p:spPr>
        <p:txBody>
          <a:bodyPr lIns="0" tIns="0" rIns="0" bIns="0" rtlCol="0" anchor="t">
            <a:spAutoFit/>
          </a:bodyPr>
          <a:lstStyle/>
          <a:p>
            <a:pPr algn="l">
              <a:lnSpc>
                <a:spcPts val="4570"/>
              </a:lnSpc>
            </a:pPr>
            <a:r>
              <a:rPr lang="en-US" sz="3264">
                <a:solidFill>
                  <a:srgbClr val="155FAF"/>
                </a:solidFill>
                <a:latin typeface="Glacial Indifference"/>
                <a:ea typeface="Glacial Indifference"/>
                <a:cs typeface="Glacial Indifference"/>
                <a:sym typeface="Glacial Indifference"/>
              </a:rPr>
              <a:t>The </a:t>
            </a:r>
            <a:r>
              <a:rPr lang="en-US" sz="3264" b="1">
                <a:solidFill>
                  <a:srgbClr val="155FAF"/>
                </a:solidFill>
                <a:latin typeface="Glacial Indifference Bold"/>
                <a:ea typeface="Glacial Indifference Bold"/>
                <a:cs typeface="Glacial Indifference Bold"/>
                <a:sym typeface="Glacial Indifference Bold"/>
              </a:rPr>
              <a:t>poster template</a:t>
            </a:r>
            <a:r>
              <a:rPr lang="en-US" sz="3264">
                <a:solidFill>
                  <a:srgbClr val="155FAF"/>
                </a:solidFill>
                <a:latin typeface="Glacial Indifference"/>
                <a:ea typeface="Glacial Indifference"/>
                <a:cs typeface="Glacial Indifference"/>
                <a:sym typeface="Glacial Indifference"/>
              </a:rPr>
              <a:t> has 4 sections that you can fill out to </a:t>
            </a:r>
            <a:r>
              <a:rPr lang="en-US" sz="3264" b="1">
                <a:solidFill>
                  <a:srgbClr val="155FAF"/>
                </a:solidFill>
                <a:latin typeface="Glacial Indifference Bold"/>
                <a:ea typeface="Glacial Indifference Bold"/>
                <a:cs typeface="Glacial Indifference Bold"/>
                <a:sym typeface="Glacial Indifference Bold"/>
              </a:rPr>
              <a:t>share</a:t>
            </a:r>
            <a:r>
              <a:rPr lang="en-US" sz="3264">
                <a:solidFill>
                  <a:srgbClr val="155FAF"/>
                </a:solidFill>
                <a:latin typeface="Glacial Indifference"/>
                <a:ea typeface="Glacial Indifference"/>
                <a:cs typeface="Glacial Indifference"/>
                <a:sym typeface="Glacial Indifference"/>
              </a:rPr>
              <a:t> the details of your </a:t>
            </a:r>
            <a:r>
              <a:rPr lang="en-US" sz="3264" b="1">
                <a:solidFill>
                  <a:srgbClr val="155FAF"/>
                </a:solidFill>
                <a:latin typeface="Glacial Indifference Bold"/>
                <a:ea typeface="Glacial Indifference Bold"/>
                <a:cs typeface="Glacial Indifference Bold"/>
                <a:sym typeface="Glacial Indifference Bold"/>
              </a:rPr>
              <a:t>experiment</a:t>
            </a:r>
            <a:r>
              <a:rPr lang="en-US" sz="3264">
                <a:solidFill>
                  <a:srgbClr val="155FAF"/>
                </a:solidFill>
                <a:latin typeface="Glacial Indifference"/>
                <a:ea typeface="Glacial Indifference"/>
                <a:cs typeface="Glacial Indifference"/>
                <a:sym typeface="Glacial Indifference"/>
              </a:rPr>
              <a:t>. These are;</a:t>
            </a:r>
          </a:p>
          <a:p>
            <a:pPr algn="l">
              <a:lnSpc>
                <a:spcPts val="4570"/>
              </a:lnSpc>
            </a:pPr>
            <a:endParaRPr lang="en-US" sz="3264">
              <a:solidFill>
                <a:srgbClr val="155FAF"/>
              </a:solidFill>
              <a:latin typeface="Glacial Indifference"/>
              <a:ea typeface="Glacial Indifference"/>
              <a:cs typeface="Glacial Indifference"/>
              <a:sym typeface="Glacial Indifference"/>
            </a:endParaRPr>
          </a:p>
          <a:p>
            <a:pPr marL="704772" lvl="1" indent="-352386" algn="l">
              <a:lnSpc>
                <a:spcPts val="4570"/>
              </a:lnSpc>
              <a:buFont typeface="Arial"/>
              <a:buChar char="•"/>
            </a:pPr>
            <a:r>
              <a:rPr lang="en-US" sz="3264" b="1">
                <a:solidFill>
                  <a:srgbClr val="155FAF"/>
                </a:solidFill>
                <a:latin typeface="Glacial Indifference Bold"/>
                <a:ea typeface="Glacial Indifference Bold"/>
                <a:cs typeface="Glacial Indifference Bold"/>
                <a:sym typeface="Glacial Indifference Bold"/>
              </a:rPr>
              <a:t>Aim</a:t>
            </a:r>
            <a:r>
              <a:rPr lang="en-US" sz="3264">
                <a:solidFill>
                  <a:srgbClr val="155FAF"/>
                </a:solidFill>
                <a:latin typeface="Glacial Indifference"/>
                <a:ea typeface="Glacial Indifference"/>
                <a:cs typeface="Glacial Indifference"/>
                <a:sym typeface="Glacial Indifference"/>
              </a:rPr>
              <a:t> - what questions were you trying to answer?</a:t>
            </a:r>
          </a:p>
          <a:p>
            <a:pPr marL="704772" lvl="1" indent="-352386" algn="l">
              <a:lnSpc>
                <a:spcPts val="4570"/>
              </a:lnSpc>
              <a:buFont typeface="Arial"/>
              <a:buChar char="•"/>
            </a:pPr>
            <a:r>
              <a:rPr lang="en-US" sz="3264" b="1">
                <a:solidFill>
                  <a:srgbClr val="155FAF"/>
                </a:solidFill>
                <a:latin typeface="Glacial Indifference Bold"/>
                <a:ea typeface="Glacial Indifference Bold"/>
                <a:cs typeface="Glacial Indifference Bold"/>
                <a:sym typeface="Glacial Indifference Bold"/>
              </a:rPr>
              <a:t>Results</a:t>
            </a:r>
            <a:r>
              <a:rPr lang="en-US" sz="3264">
                <a:solidFill>
                  <a:srgbClr val="155FAF"/>
                </a:solidFill>
                <a:latin typeface="Glacial Indifference"/>
                <a:ea typeface="Glacial Indifference"/>
                <a:cs typeface="Glacial Indifference"/>
                <a:sym typeface="Glacial Indifference"/>
              </a:rPr>
              <a:t> - what happened during the experiment? What did you observe?</a:t>
            </a:r>
          </a:p>
          <a:p>
            <a:pPr marL="704772" lvl="1" indent="-352386" algn="l">
              <a:lnSpc>
                <a:spcPts val="4570"/>
              </a:lnSpc>
              <a:buFont typeface="Arial"/>
              <a:buChar char="•"/>
            </a:pPr>
            <a:r>
              <a:rPr lang="en-US" sz="3264" b="1">
                <a:solidFill>
                  <a:srgbClr val="155FAF"/>
                </a:solidFill>
                <a:latin typeface="Glacial Indifference Bold"/>
                <a:ea typeface="Glacial Indifference Bold"/>
                <a:cs typeface="Glacial Indifference Bold"/>
                <a:sym typeface="Glacial Indifference Bold"/>
              </a:rPr>
              <a:t>Procedure</a:t>
            </a:r>
            <a:r>
              <a:rPr lang="en-US" sz="3264">
                <a:solidFill>
                  <a:srgbClr val="155FAF"/>
                </a:solidFill>
                <a:latin typeface="Glacial Indifference"/>
                <a:ea typeface="Glacial Indifference"/>
                <a:cs typeface="Glacial Indifference"/>
                <a:sym typeface="Glacial Indifference"/>
              </a:rPr>
              <a:t> - what did you do? And why?</a:t>
            </a:r>
          </a:p>
          <a:p>
            <a:pPr marL="704772" lvl="1" indent="-352386" algn="l">
              <a:lnSpc>
                <a:spcPts val="4570"/>
              </a:lnSpc>
              <a:buFont typeface="Arial"/>
              <a:buChar char="•"/>
            </a:pPr>
            <a:r>
              <a:rPr lang="en-US" sz="3264" b="1">
                <a:solidFill>
                  <a:srgbClr val="155FAF"/>
                </a:solidFill>
                <a:latin typeface="Glacial Indifference Bold"/>
                <a:ea typeface="Glacial Indifference Bold"/>
                <a:cs typeface="Glacial Indifference Bold"/>
                <a:sym typeface="Glacial Indifference Bold"/>
              </a:rPr>
              <a:t>Conclusion</a:t>
            </a:r>
            <a:r>
              <a:rPr lang="en-US" sz="3264">
                <a:solidFill>
                  <a:srgbClr val="155FAF"/>
                </a:solidFill>
                <a:latin typeface="Glacial Indifference"/>
                <a:ea typeface="Glacial Indifference"/>
                <a:cs typeface="Glacial Indifference"/>
                <a:sym typeface="Glacial Indifference"/>
              </a:rPr>
              <a:t> - did your results prove your hypothesis?  </a:t>
            </a:r>
          </a:p>
        </p:txBody>
      </p:sp>
      <p:sp>
        <p:nvSpPr>
          <p:cNvPr id="10" name="TextBox 10"/>
          <p:cNvSpPr txBox="1"/>
          <p:nvPr/>
        </p:nvSpPr>
        <p:spPr>
          <a:xfrm>
            <a:off x="572978" y="462101"/>
            <a:ext cx="15760098" cy="1071248"/>
          </a:xfrm>
          <a:prstGeom prst="rect">
            <a:avLst/>
          </a:prstGeom>
        </p:spPr>
        <p:txBody>
          <a:bodyPr lIns="0" tIns="0" rIns="0" bIns="0" rtlCol="0" anchor="t">
            <a:spAutoFit/>
          </a:bodyPr>
          <a:lstStyle/>
          <a:p>
            <a:pPr algn="ctr">
              <a:lnSpc>
                <a:spcPts val="8679"/>
              </a:lnSpc>
              <a:spcBef>
                <a:spcPct val="0"/>
              </a:spcBef>
            </a:pPr>
            <a:r>
              <a:rPr lang="en-US" sz="6199">
                <a:solidFill>
                  <a:srgbClr val="FFDE59"/>
                </a:solidFill>
                <a:latin typeface="Bobby Jones"/>
                <a:ea typeface="Bobby Jones"/>
                <a:cs typeface="Bobby Jones"/>
                <a:sym typeface="Bobby Jones"/>
              </a:rPr>
              <a:t>Preparing your research poster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174291" y="0"/>
            <a:ext cx="16361087" cy="2128801"/>
            <a:chOff x="0" y="0"/>
            <a:chExt cx="5863444" cy="762914"/>
          </a:xfrm>
        </p:grpSpPr>
        <p:sp>
          <p:nvSpPr>
            <p:cNvPr id="3" name="Freeform 3"/>
            <p:cNvSpPr/>
            <p:nvPr/>
          </p:nvSpPr>
          <p:spPr>
            <a:xfrm>
              <a:off x="0" y="0"/>
              <a:ext cx="5863444" cy="762914"/>
            </a:xfrm>
            <a:custGeom>
              <a:avLst/>
              <a:gdLst/>
              <a:ahLst/>
              <a:cxnLst/>
              <a:rect l="l" t="t" r="r" b="b"/>
              <a:pathLst>
                <a:path w="5863444" h="762914">
                  <a:moveTo>
                    <a:pt x="0" y="0"/>
                  </a:moveTo>
                  <a:lnTo>
                    <a:pt x="5863444" y="0"/>
                  </a:lnTo>
                  <a:lnTo>
                    <a:pt x="5863444" y="762914"/>
                  </a:lnTo>
                  <a:lnTo>
                    <a:pt x="0" y="762914"/>
                  </a:lnTo>
                  <a:close/>
                </a:path>
              </a:pathLst>
            </a:custGeom>
            <a:solidFill>
              <a:srgbClr val="155FAF"/>
            </a:solidFill>
          </p:spPr>
          <p:txBody>
            <a:bodyPr/>
            <a:lstStyle/>
            <a:p>
              <a:endParaRPr lang="en-IE"/>
            </a:p>
          </p:txBody>
        </p:sp>
        <p:sp>
          <p:nvSpPr>
            <p:cNvPr id="4" name="TextBox 4"/>
            <p:cNvSpPr txBox="1"/>
            <p:nvPr/>
          </p:nvSpPr>
          <p:spPr>
            <a:xfrm>
              <a:off x="0" y="-28575"/>
              <a:ext cx="5863444" cy="791489"/>
            </a:xfrm>
            <a:prstGeom prst="rect">
              <a:avLst/>
            </a:prstGeom>
          </p:spPr>
          <p:txBody>
            <a:bodyPr lIns="50800" tIns="50800" rIns="50800" bIns="50800" rtlCol="0" anchor="ctr"/>
            <a:lstStyle/>
            <a:p>
              <a:pPr algn="ctr">
                <a:lnSpc>
                  <a:spcPts val="1773"/>
                </a:lnSpc>
              </a:pPr>
              <a:endParaRPr/>
            </a:p>
          </p:txBody>
        </p:sp>
      </p:grpSp>
      <p:sp>
        <p:nvSpPr>
          <p:cNvPr id="5" name="Freeform 5"/>
          <p:cNvSpPr/>
          <p:nvPr/>
        </p:nvSpPr>
        <p:spPr>
          <a:xfrm>
            <a:off x="0" y="205295"/>
            <a:ext cx="1923506" cy="1923506"/>
          </a:xfrm>
          <a:custGeom>
            <a:avLst/>
            <a:gdLst/>
            <a:ahLst/>
            <a:cxnLst/>
            <a:rect l="l" t="t" r="r" b="b"/>
            <a:pathLst>
              <a:path w="1923506" h="1923506">
                <a:moveTo>
                  <a:pt x="0" y="0"/>
                </a:moveTo>
                <a:lnTo>
                  <a:pt x="1923506" y="0"/>
                </a:lnTo>
                <a:lnTo>
                  <a:pt x="1923506" y="1923506"/>
                </a:lnTo>
                <a:lnTo>
                  <a:pt x="0" y="1923506"/>
                </a:lnTo>
                <a:lnTo>
                  <a:pt x="0" y="0"/>
                </a:lnTo>
                <a:close/>
              </a:path>
            </a:pathLst>
          </a:custGeom>
          <a:blipFill>
            <a:blip r:embed="rId2"/>
            <a:stretch>
              <a:fillRect/>
            </a:stretch>
          </a:blipFill>
        </p:spPr>
        <p:txBody>
          <a:bodyPr/>
          <a:lstStyle/>
          <a:p>
            <a:endParaRPr lang="en-IE"/>
          </a:p>
        </p:txBody>
      </p:sp>
      <p:grpSp>
        <p:nvGrpSpPr>
          <p:cNvPr id="6" name="Group 6"/>
          <p:cNvGrpSpPr/>
          <p:nvPr/>
        </p:nvGrpSpPr>
        <p:grpSpPr>
          <a:xfrm>
            <a:off x="2174291" y="2698042"/>
            <a:ext cx="5645855" cy="6271005"/>
            <a:chOff x="0" y="0"/>
            <a:chExt cx="1851315" cy="2056306"/>
          </a:xfrm>
        </p:grpSpPr>
        <p:sp>
          <p:nvSpPr>
            <p:cNvPr id="7" name="Freeform 7"/>
            <p:cNvSpPr/>
            <p:nvPr/>
          </p:nvSpPr>
          <p:spPr>
            <a:xfrm>
              <a:off x="0" y="0"/>
              <a:ext cx="1851315" cy="2056306"/>
            </a:xfrm>
            <a:custGeom>
              <a:avLst/>
              <a:gdLst/>
              <a:ahLst/>
              <a:cxnLst/>
              <a:rect l="l" t="t" r="r" b="b"/>
              <a:pathLst>
                <a:path w="1851315" h="2056306">
                  <a:moveTo>
                    <a:pt x="69934" y="0"/>
                  </a:moveTo>
                  <a:lnTo>
                    <a:pt x="1781381" y="0"/>
                  </a:lnTo>
                  <a:cubicBezTo>
                    <a:pt x="1820005" y="0"/>
                    <a:pt x="1851315" y="31311"/>
                    <a:pt x="1851315" y="69934"/>
                  </a:cubicBezTo>
                  <a:lnTo>
                    <a:pt x="1851315" y="1986372"/>
                  </a:lnTo>
                  <a:cubicBezTo>
                    <a:pt x="1851315" y="2024996"/>
                    <a:pt x="1820005" y="2056306"/>
                    <a:pt x="1781381" y="2056306"/>
                  </a:cubicBezTo>
                  <a:lnTo>
                    <a:pt x="69934" y="2056306"/>
                  </a:lnTo>
                  <a:cubicBezTo>
                    <a:pt x="31311" y="2056306"/>
                    <a:pt x="0" y="2024996"/>
                    <a:pt x="0" y="1986372"/>
                  </a:cubicBezTo>
                  <a:lnTo>
                    <a:pt x="0" y="69934"/>
                  </a:lnTo>
                  <a:cubicBezTo>
                    <a:pt x="0" y="31311"/>
                    <a:pt x="31311" y="0"/>
                    <a:pt x="69934" y="0"/>
                  </a:cubicBezTo>
                  <a:close/>
                </a:path>
              </a:pathLst>
            </a:custGeom>
            <a:solidFill>
              <a:srgbClr val="FFFFFF"/>
            </a:solidFill>
            <a:ln w="95250" cap="rnd">
              <a:solidFill>
                <a:srgbClr val="B6DBEE"/>
              </a:solidFill>
              <a:prstDash val="sysDot"/>
              <a:round/>
            </a:ln>
          </p:spPr>
          <p:txBody>
            <a:bodyPr/>
            <a:lstStyle/>
            <a:p>
              <a:endParaRPr lang="en-IE"/>
            </a:p>
          </p:txBody>
        </p:sp>
        <p:sp>
          <p:nvSpPr>
            <p:cNvPr id="8" name="TextBox 8"/>
            <p:cNvSpPr txBox="1"/>
            <p:nvPr/>
          </p:nvSpPr>
          <p:spPr>
            <a:xfrm>
              <a:off x="0" y="-47625"/>
              <a:ext cx="1851315" cy="2103931"/>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8387544" y="2708311"/>
            <a:ext cx="7945532" cy="6832236"/>
          </a:xfrm>
          <a:prstGeom prst="rect">
            <a:avLst/>
          </a:prstGeom>
        </p:spPr>
        <p:txBody>
          <a:bodyPr lIns="0" tIns="0" rIns="0" bIns="0" rtlCol="0" anchor="t">
            <a:spAutoFit/>
          </a:bodyPr>
          <a:lstStyle/>
          <a:p>
            <a:pPr algn="l">
              <a:lnSpc>
                <a:spcPts val="4570"/>
              </a:lnSpc>
            </a:pPr>
            <a:r>
              <a:rPr lang="en-US" sz="3264">
                <a:solidFill>
                  <a:srgbClr val="155FAF"/>
                </a:solidFill>
                <a:latin typeface="Glacial Indifference"/>
                <a:ea typeface="Glacial Indifference"/>
                <a:cs typeface="Glacial Indifference"/>
                <a:sym typeface="Glacial Indifference"/>
              </a:rPr>
              <a:t>Work with your research partner to complete all sections of the poster, including as much detail as you can.</a:t>
            </a:r>
          </a:p>
          <a:p>
            <a:pPr algn="l">
              <a:lnSpc>
                <a:spcPts val="4570"/>
              </a:lnSpc>
            </a:pPr>
            <a:endParaRPr lang="en-US" sz="3264">
              <a:solidFill>
                <a:srgbClr val="155FAF"/>
              </a:solidFill>
              <a:latin typeface="Glacial Indifference"/>
              <a:ea typeface="Glacial Indifference"/>
              <a:cs typeface="Glacial Indifference"/>
              <a:sym typeface="Glacial Indifference"/>
            </a:endParaRPr>
          </a:p>
          <a:p>
            <a:pPr algn="l">
              <a:lnSpc>
                <a:spcPts val="4570"/>
              </a:lnSpc>
            </a:pPr>
            <a:r>
              <a:rPr lang="en-US" sz="3264">
                <a:solidFill>
                  <a:srgbClr val="155FAF"/>
                </a:solidFill>
                <a:latin typeface="Glacial Indifference"/>
                <a:ea typeface="Glacial Indifference"/>
                <a:cs typeface="Glacial Indifference"/>
                <a:sym typeface="Glacial Indifference"/>
              </a:rPr>
              <a:t>This is your opportunity to show the </a:t>
            </a:r>
            <a:r>
              <a:rPr lang="en-US" sz="3264" b="1">
                <a:solidFill>
                  <a:srgbClr val="155FAF"/>
                </a:solidFill>
                <a:latin typeface="Glacial Indifference Bold"/>
                <a:ea typeface="Glacial Indifference Bold"/>
                <a:cs typeface="Glacial Indifference Bold"/>
                <a:sym typeface="Glacial Indifference Bold"/>
              </a:rPr>
              <a:t>observations</a:t>
            </a:r>
            <a:r>
              <a:rPr lang="en-US" sz="3264">
                <a:solidFill>
                  <a:srgbClr val="155FAF"/>
                </a:solidFill>
                <a:latin typeface="Glacial Indifference"/>
                <a:ea typeface="Glacial Indifference"/>
                <a:cs typeface="Glacial Indifference"/>
                <a:sym typeface="Glacial Indifference"/>
              </a:rPr>
              <a:t> you made, and the results of your </a:t>
            </a:r>
            <a:r>
              <a:rPr lang="en-US" sz="3264" b="1">
                <a:solidFill>
                  <a:srgbClr val="155FAF"/>
                </a:solidFill>
                <a:latin typeface="Glacial Indifference Bold"/>
                <a:ea typeface="Glacial Indifference Bold"/>
                <a:cs typeface="Glacial Indifference Bold"/>
                <a:sym typeface="Glacial Indifference Bold"/>
              </a:rPr>
              <a:t>analysis</a:t>
            </a:r>
            <a:r>
              <a:rPr lang="en-US" sz="3264">
                <a:solidFill>
                  <a:srgbClr val="155FAF"/>
                </a:solidFill>
                <a:latin typeface="Glacial Indifference"/>
                <a:ea typeface="Glacial Indifference"/>
                <a:cs typeface="Glacial Indifference"/>
                <a:sym typeface="Glacial Indifference"/>
              </a:rPr>
              <a:t>. </a:t>
            </a:r>
          </a:p>
          <a:p>
            <a:pPr algn="l">
              <a:lnSpc>
                <a:spcPts val="4570"/>
              </a:lnSpc>
            </a:pPr>
            <a:endParaRPr lang="en-US" sz="3264">
              <a:solidFill>
                <a:srgbClr val="155FAF"/>
              </a:solidFill>
              <a:latin typeface="Glacial Indifference"/>
              <a:ea typeface="Glacial Indifference"/>
              <a:cs typeface="Glacial Indifference"/>
              <a:sym typeface="Glacial Indifference"/>
            </a:endParaRPr>
          </a:p>
          <a:p>
            <a:pPr algn="l">
              <a:lnSpc>
                <a:spcPts val="4570"/>
              </a:lnSpc>
            </a:pPr>
            <a:r>
              <a:rPr lang="en-US" sz="3264">
                <a:solidFill>
                  <a:srgbClr val="155FAF"/>
                </a:solidFill>
                <a:latin typeface="Glacial Indifference"/>
                <a:ea typeface="Glacial Indifference"/>
                <a:cs typeface="Glacial Indifference"/>
                <a:sym typeface="Glacial Indifference"/>
              </a:rPr>
              <a:t>When you present your poster at the </a:t>
            </a:r>
            <a:r>
              <a:rPr lang="en-US" sz="3264" b="1">
                <a:solidFill>
                  <a:srgbClr val="155FAF"/>
                </a:solidFill>
                <a:latin typeface="Glacial Indifference Bold"/>
                <a:ea typeface="Glacial Indifference Bold"/>
                <a:cs typeface="Glacial Indifference Bold"/>
                <a:sym typeface="Glacial Indifference Bold"/>
              </a:rPr>
              <a:t>SeedPop! Scientific Conference</a:t>
            </a:r>
            <a:r>
              <a:rPr lang="en-US" sz="3264">
                <a:solidFill>
                  <a:srgbClr val="155FAF"/>
                </a:solidFill>
                <a:latin typeface="Glacial Indifference"/>
                <a:ea typeface="Glacial Indifference"/>
                <a:cs typeface="Glacial Indifference"/>
                <a:sym typeface="Glacial Indifference"/>
              </a:rPr>
              <a:t>, the poster will be your guide as you </a:t>
            </a:r>
            <a:r>
              <a:rPr lang="en-US" sz="3264" b="1">
                <a:solidFill>
                  <a:srgbClr val="155FAF"/>
                </a:solidFill>
                <a:latin typeface="Glacial Indifference Bold"/>
                <a:ea typeface="Glacial Indifference Bold"/>
                <a:cs typeface="Glacial Indifference Bold"/>
                <a:sym typeface="Glacial Indifference Bold"/>
              </a:rPr>
              <a:t>share</a:t>
            </a:r>
            <a:r>
              <a:rPr lang="en-US" sz="3264">
                <a:solidFill>
                  <a:srgbClr val="155FAF"/>
                </a:solidFill>
                <a:latin typeface="Glacial Indifference"/>
                <a:ea typeface="Glacial Indifference"/>
                <a:cs typeface="Glacial Indifference"/>
                <a:sym typeface="Glacial Indifference"/>
              </a:rPr>
              <a:t> all that you have learned.</a:t>
            </a:r>
          </a:p>
        </p:txBody>
      </p:sp>
      <p:sp>
        <p:nvSpPr>
          <p:cNvPr id="10" name="TextBox 10"/>
          <p:cNvSpPr txBox="1"/>
          <p:nvPr/>
        </p:nvSpPr>
        <p:spPr>
          <a:xfrm>
            <a:off x="1263951" y="426401"/>
            <a:ext cx="15760098" cy="1071248"/>
          </a:xfrm>
          <a:prstGeom prst="rect">
            <a:avLst/>
          </a:prstGeom>
        </p:spPr>
        <p:txBody>
          <a:bodyPr lIns="0" tIns="0" rIns="0" bIns="0" rtlCol="0" anchor="t">
            <a:spAutoFit/>
          </a:bodyPr>
          <a:lstStyle/>
          <a:p>
            <a:pPr algn="ctr">
              <a:lnSpc>
                <a:spcPts val="8679"/>
              </a:lnSpc>
              <a:spcBef>
                <a:spcPct val="0"/>
              </a:spcBef>
            </a:pPr>
            <a:r>
              <a:rPr lang="en-US" sz="6199">
                <a:solidFill>
                  <a:srgbClr val="FFDE59"/>
                </a:solidFill>
                <a:latin typeface="Bobby Jones"/>
                <a:ea typeface="Bobby Jones"/>
                <a:cs typeface="Bobby Jones"/>
                <a:sym typeface="Bobby Jones"/>
              </a:rPr>
              <a:t>Time to share what you have learned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174291" y="0"/>
            <a:ext cx="16361087" cy="2128801"/>
            <a:chOff x="0" y="0"/>
            <a:chExt cx="5863444" cy="762914"/>
          </a:xfrm>
        </p:grpSpPr>
        <p:sp>
          <p:nvSpPr>
            <p:cNvPr id="3" name="Freeform 3"/>
            <p:cNvSpPr/>
            <p:nvPr/>
          </p:nvSpPr>
          <p:spPr>
            <a:xfrm>
              <a:off x="0" y="0"/>
              <a:ext cx="5863444" cy="762914"/>
            </a:xfrm>
            <a:custGeom>
              <a:avLst/>
              <a:gdLst/>
              <a:ahLst/>
              <a:cxnLst/>
              <a:rect l="l" t="t" r="r" b="b"/>
              <a:pathLst>
                <a:path w="5863444" h="762914">
                  <a:moveTo>
                    <a:pt x="0" y="0"/>
                  </a:moveTo>
                  <a:lnTo>
                    <a:pt x="5863444" y="0"/>
                  </a:lnTo>
                  <a:lnTo>
                    <a:pt x="5863444" y="762914"/>
                  </a:lnTo>
                  <a:lnTo>
                    <a:pt x="0" y="762914"/>
                  </a:lnTo>
                  <a:close/>
                </a:path>
              </a:pathLst>
            </a:custGeom>
            <a:solidFill>
              <a:srgbClr val="155FAF"/>
            </a:solidFill>
          </p:spPr>
          <p:txBody>
            <a:bodyPr/>
            <a:lstStyle/>
            <a:p>
              <a:endParaRPr lang="en-IE"/>
            </a:p>
          </p:txBody>
        </p:sp>
        <p:sp>
          <p:nvSpPr>
            <p:cNvPr id="4" name="TextBox 4"/>
            <p:cNvSpPr txBox="1"/>
            <p:nvPr/>
          </p:nvSpPr>
          <p:spPr>
            <a:xfrm>
              <a:off x="0" y="-28575"/>
              <a:ext cx="5863444" cy="791489"/>
            </a:xfrm>
            <a:prstGeom prst="rect">
              <a:avLst/>
            </a:prstGeom>
          </p:spPr>
          <p:txBody>
            <a:bodyPr lIns="50800" tIns="50800" rIns="50800" bIns="50800" rtlCol="0" anchor="ctr"/>
            <a:lstStyle/>
            <a:p>
              <a:pPr algn="ctr">
                <a:lnSpc>
                  <a:spcPts val="1773"/>
                </a:lnSpc>
              </a:pPr>
              <a:endParaRPr/>
            </a:p>
          </p:txBody>
        </p:sp>
      </p:grpSp>
      <p:sp>
        <p:nvSpPr>
          <p:cNvPr id="5" name="Freeform 5"/>
          <p:cNvSpPr/>
          <p:nvPr/>
        </p:nvSpPr>
        <p:spPr>
          <a:xfrm>
            <a:off x="0" y="205295"/>
            <a:ext cx="1923506" cy="1923506"/>
          </a:xfrm>
          <a:custGeom>
            <a:avLst/>
            <a:gdLst/>
            <a:ahLst/>
            <a:cxnLst/>
            <a:rect l="l" t="t" r="r" b="b"/>
            <a:pathLst>
              <a:path w="1923506" h="1923506">
                <a:moveTo>
                  <a:pt x="0" y="0"/>
                </a:moveTo>
                <a:lnTo>
                  <a:pt x="1923506" y="0"/>
                </a:lnTo>
                <a:lnTo>
                  <a:pt x="1923506" y="1923506"/>
                </a:lnTo>
                <a:lnTo>
                  <a:pt x="0" y="1923506"/>
                </a:lnTo>
                <a:lnTo>
                  <a:pt x="0" y="0"/>
                </a:lnTo>
                <a:close/>
              </a:path>
            </a:pathLst>
          </a:custGeom>
          <a:blipFill>
            <a:blip r:embed="rId2"/>
            <a:stretch>
              <a:fillRect/>
            </a:stretch>
          </a:blipFill>
        </p:spPr>
        <p:txBody>
          <a:bodyPr/>
          <a:lstStyle/>
          <a:p>
            <a:endParaRPr lang="en-IE"/>
          </a:p>
        </p:txBody>
      </p:sp>
      <p:sp>
        <p:nvSpPr>
          <p:cNvPr id="6" name="Freeform 6"/>
          <p:cNvSpPr/>
          <p:nvPr/>
        </p:nvSpPr>
        <p:spPr>
          <a:xfrm>
            <a:off x="2402202" y="3789266"/>
            <a:ext cx="6524312" cy="4393037"/>
          </a:xfrm>
          <a:custGeom>
            <a:avLst/>
            <a:gdLst/>
            <a:ahLst/>
            <a:cxnLst/>
            <a:rect l="l" t="t" r="r" b="b"/>
            <a:pathLst>
              <a:path w="6524312" h="4393037">
                <a:moveTo>
                  <a:pt x="0" y="0"/>
                </a:moveTo>
                <a:lnTo>
                  <a:pt x="6524312" y="0"/>
                </a:lnTo>
                <a:lnTo>
                  <a:pt x="6524312" y="4393037"/>
                </a:lnTo>
                <a:lnTo>
                  <a:pt x="0" y="4393037"/>
                </a:lnTo>
                <a:lnTo>
                  <a:pt x="0" y="0"/>
                </a:lnTo>
                <a:close/>
              </a:path>
            </a:pathLst>
          </a:custGeom>
          <a:blipFill>
            <a:blip r:embed="rId3"/>
            <a:stretch>
              <a:fillRect/>
            </a:stretch>
          </a:blipFill>
        </p:spPr>
        <p:txBody>
          <a:bodyPr/>
          <a:lstStyle/>
          <a:p>
            <a:endParaRPr lang="en-IE"/>
          </a:p>
        </p:txBody>
      </p:sp>
      <p:sp>
        <p:nvSpPr>
          <p:cNvPr id="7" name="TextBox 7"/>
          <p:cNvSpPr txBox="1"/>
          <p:nvPr/>
        </p:nvSpPr>
        <p:spPr>
          <a:xfrm>
            <a:off x="2786351" y="426401"/>
            <a:ext cx="11888853" cy="1071248"/>
          </a:xfrm>
          <a:prstGeom prst="rect">
            <a:avLst/>
          </a:prstGeom>
        </p:spPr>
        <p:txBody>
          <a:bodyPr lIns="0" tIns="0" rIns="0" bIns="0" rtlCol="0" anchor="t">
            <a:spAutoFit/>
          </a:bodyPr>
          <a:lstStyle/>
          <a:p>
            <a:pPr algn="l">
              <a:lnSpc>
                <a:spcPts val="8679"/>
              </a:lnSpc>
              <a:spcBef>
                <a:spcPct val="0"/>
              </a:spcBef>
            </a:pPr>
            <a:r>
              <a:rPr lang="en-US" sz="6199">
                <a:solidFill>
                  <a:srgbClr val="FFDE59"/>
                </a:solidFill>
                <a:latin typeface="Bobby Jones"/>
                <a:ea typeface="Bobby Jones"/>
                <a:cs typeface="Bobby Jones"/>
                <a:sym typeface="Bobby Jones"/>
              </a:rPr>
              <a:t>what is a scientific conference?</a:t>
            </a:r>
          </a:p>
        </p:txBody>
      </p:sp>
      <p:sp>
        <p:nvSpPr>
          <p:cNvPr id="8" name="TextBox 8"/>
          <p:cNvSpPr txBox="1"/>
          <p:nvPr/>
        </p:nvSpPr>
        <p:spPr>
          <a:xfrm>
            <a:off x="9605464" y="2708311"/>
            <a:ext cx="8119520" cy="6832236"/>
          </a:xfrm>
          <a:prstGeom prst="rect">
            <a:avLst/>
          </a:prstGeom>
        </p:spPr>
        <p:txBody>
          <a:bodyPr lIns="0" tIns="0" rIns="0" bIns="0" rtlCol="0" anchor="t">
            <a:spAutoFit/>
          </a:bodyPr>
          <a:lstStyle/>
          <a:p>
            <a:pPr algn="l">
              <a:lnSpc>
                <a:spcPts val="4570"/>
              </a:lnSpc>
            </a:pPr>
            <a:r>
              <a:rPr lang="en-US" sz="3264">
                <a:solidFill>
                  <a:srgbClr val="155FAF"/>
                </a:solidFill>
                <a:latin typeface="Glacial Indifference"/>
                <a:ea typeface="Glacial Indifference"/>
                <a:cs typeface="Glacial Indifference"/>
                <a:sym typeface="Glacial Indifference"/>
              </a:rPr>
              <a:t> A </a:t>
            </a:r>
            <a:r>
              <a:rPr lang="en-US" sz="3264" b="1">
                <a:solidFill>
                  <a:srgbClr val="155FAF"/>
                </a:solidFill>
                <a:latin typeface="Glacial Indifference Bold"/>
                <a:ea typeface="Glacial Indifference Bold"/>
                <a:cs typeface="Glacial Indifference Bold"/>
                <a:sym typeface="Glacial Indifference Bold"/>
              </a:rPr>
              <a:t>Scientific Conference</a:t>
            </a:r>
            <a:r>
              <a:rPr lang="en-US" sz="3264">
                <a:solidFill>
                  <a:srgbClr val="155FAF"/>
                </a:solidFill>
                <a:latin typeface="Glacial Indifference"/>
                <a:ea typeface="Glacial Indifference"/>
                <a:cs typeface="Glacial Indifference"/>
                <a:sym typeface="Glacial Indifference"/>
              </a:rPr>
              <a:t> is a gathering of science researchers from around the world who meet to </a:t>
            </a:r>
            <a:r>
              <a:rPr lang="en-US" sz="3264" b="1">
                <a:solidFill>
                  <a:srgbClr val="155FAF"/>
                </a:solidFill>
                <a:latin typeface="Glacial Indifference Bold"/>
                <a:ea typeface="Glacial Indifference Bold"/>
                <a:cs typeface="Glacial Indifference Bold"/>
                <a:sym typeface="Glacial Indifference Bold"/>
              </a:rPr>
              <a:t>share</a:t>
            </a:r>
            <a:r>
              <a:rPr lang="en-US" sz="3264">
                <a:solidFill>
                  <a:srgbClr val="155FAF"/>
                </a:solidFill>
                <a:latin typeface="Glacial Indifference"/>
                <a:ea typeface="Glacial Indifference"/>
                <a:cs typeface="Glacial Indifference"/>
                <a:sym typeface="Glacial Indifference"/>
              </a:rPr>
              <a:t> and </a:t>
            </a:r>
            <a:r>
              <a:rPr lang="en-US" sz="3264" b="1">
                <a:solidFill>
                  <a:srgbClr val="155FAF"/>
                </a:solidFill>
                <a:latin typeface="Glacial Indifference Bold"/>
                <a:ea typeface="Glacial Indifference Bold"/>
                <a:cs typeface="Glacial Indifference Bold"/>
                <a:sym typeface="Glacial Indifference Bold"/>
              </a:rPr>
              <a:t>discuss</a:t>
            </a:r>
            <a:r>
              <a:rPr lang="en-US" sz="3264">
                <a:solidFill>
                  <a:srgbClr val="155FAF"/>
                </a:solidFill>
                <a:latin typeface="Glacial Indifference"/>
                <a:ea typeface="Glacial Indifference"/>
                <a:cs typeface="Glacial Indifference"/>
                <a:sym typeface="Glacial Indifference"/>
              </a:rPr>
              <a:t> the work they are doing in the lab. It is a great opportunity for scientists to learn from one another and find new colleagues to work with.</a:t>
            </a:r>
          </a:p>
          <a:p>
            <a:pPr algn="l">
              <a:lnSpc>
                <a:spcPts val="4570"/>
              </a:lnSpc>
            </a:pPr>
            <a:endParaRPr lang="en-US" sz="3264">
              <a:solidFill>
                <a:srgbClr val="155FAF"/>
              </a:solidFill>
              <a:latin typeface="Glacial Indifference"/>
              <a:ea typeface="Glacial Indifference"/>
              <a:cs typeface="Glacial Indifference"/>
              <a:sym typeface="Glacial Indifference"/>
            </a:endParaRPr>
          </a:p>
          <a:p>
            <a:pPr algn="l">
              <a:lnSpc>
                <a:spcPts val="4570"/>
              </a:lnSpc>
            </a:pPr>
            <a:r>
              <a:rPr lang="en-US" sz="3264">
                <a:solidFill>
                  <a:srgbClr val="155FAF"/>
                </a:solidFill>
                <a:latin typeface="Glacial Indifference"/>
                <a:ea typeface="Glacial Indifference"/>
                <a:cs typeface="Glacial Indifference"/>
                <a:sym typeface="Glacial Indifference"/>
              </a:rPr>
              <a:t>At the </a:t>
            </a:r>
            <a:r>
              <a:rPr lang="en-US" sz="3264" b="1">
                <a:solidFill>
                  <a:srgbClr val="155FAF"/>
                </a:solidFill>
                <a:latin typeface="Glacial Indifference Bold"/>
                <a:ea typeface="Glacial Indifference Bold"/>
                <a:cs typeface="Glacial Indifference Bold"/>
                <a:sym typeface="Glacial Indifference Bold"/>
              </a:rPr>
              <a:t>SeedPop! Scientific Conference</a:t>
            </a:r>
            <a:r>
              <a:rPr lang="en-US" sz="3264">
                <a:solidFill>
                  <a:srgbClr val="155FAF"/>
                </a:solidFill>
                <a:latin typeface="Glacial Indifference"/>
                <a:ea typeface="Glacial Indifference"/>
                <a:cs typeface="Glacial Indifference"/>
                <a:sym typeface="Glacial Indifference"/>
              </a:rPr>
              <a:t>, you and your partner will have a chance to </a:t>
            </a:r>
            <a:r>
              <a:rPr lang="en-US" sz="3264" b="1">
                <a:solidFill>
                  <a:srgbClr val="155FAF"/>
                </a:solidFill>
                <a:latin typeface="Glacial Indifference Bold"/>
                <a:ea typeface="Glacial Indifference Bold"/>
                <a:cs typeface="Glacial Indifference Bold"/>
                <a:sym typeface="Glacial Indifference Bold"/>
              </a:rPr>
              <a:t>share</a:t>
            </a:r>
            <a:r>
              <a:rPr lang="en-US" sz="3264">
                <a:solidFill>
                  <a:srgbClr val="155FAF"/>
                </a:solidFill>
                <a:latin typeface="Glacial Indifference"/>
                <a:ea typeface="Glacial Indifference"/>
                <a:cs typeface="Glacial Indifference"/>
                <a:sym typeface="Glacial Indifference"/>
              </a:rPr>
              <a:t> all that you have learned with a visiting scientist.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472</Words>
  <Application>Microsoft Office PowerPoint</Application>
  <PresentationFormat>Custom</PresentationFormat>
  <Paragraphs>39</Paragraphs>
  <Slides>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Glacial Indifference</vt:lpstr>
      <vt:lpstr>Calibri</vt:lpstr>
      <vt:lpstr>Bobby Jones</vt:lpstr>
      <vt:lpstr>Arial</vt:lpstr>
      <vt:lpstr>Glacial Indifference Bold</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4.2 Slides</dc:title>
  <dc:creator>Nishigori, Yoshiko</dc:creator>
  <cp:lastModifiedBy>Nishigori, Yoshiko</cp:lastModifiedBy>
  <cp:revision>1</cp:revision>
  <dcterms:created xsi:type="dcterms:W3CDTF">2006-08-16T00:00:00Z</dcterms:created>
  <dcterms:modified xsi:type="dcterms:W3CDTF">2026-09-24T14:32:21Z</dcterms:modified>
  <dc:identifier>DAHUhOI6tqE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c92e4bf-1f60-4796-a90f-2b1633f88872_Enabled">
    <vt:lpwstr>true</vt:lpwstr>
  </property>
  <property fmtid="{D5CDD505-2E9C-101B-9397-08002B2CF9AE}" pid="3" name="MSIP_Label_3c92e4bf-1f60-4796-a90f-2b1633f88872_SetDate">
    <vt:lpwstr>2026-09-24T14:32:21Z</vt:lpwstr>
  </property>
  <property fmtid="{D5CDD505-2E9C-101B-9397-08002B2CF9AE}" pid="4" name="MSIP_Label_3c92e4bf-1f60-4796-a90f-2b1633f88872_Method">
    <vt:lpwstr>Standard</vt:lpwstr>
  </property>
  <property fmtid="{D5CDD505-2E9C-101B-9397-08002B2CF9AE}" pid="5" name="MSIP_Label_3c92e4bf-1f60-4796-a90f-2b1633f88872_Name">
    <vt:lpwstr>University of Galway - Controlled</vt:lpwstr>
  </property>
  <property fmtid="{D5CDD505-2E9C-101B-9397-08002B2CF9AE}" pid="6" name="MSIP_Label_3c92e4bf-1f60-4796-a90f-2b1633f88872_SiteId">
    <vt:lpwstr>13e3b186-c446-4aab-9c6d-9ab9bb76816c</vt:lpwstr>
  </property>
  <property fmtid="{D5CDD505-2E9C-101B-9397-08002B2CF9AE}" pid="7" name="MSIP_Label_3c92e4bf-1f60-4796-a90f-2b1633f88872_ActionId">
    <vt:lpwstr>7121135c-dd81-41eb-a93e-959769763153</vt:lpwstr>
  </property>
  <property fmtid="{D5CDD505-2E9C-101B-9397-08002B2CF9AE}" pid="8" name="MSIP_Label_3c92e4bf-1f60-4796-a90f-2b1633f88872_ContentBits">
    <vt:lpwstr>0</vt:lpwstr>
  </property>
  <property fmtid="{D5CDD505-2E9C-101B-9397-08002B2CF9AE}" pid="9" name="MSIP_Label_3c92e4bf-1f60-4796-a90f-2b1633f88872_Tag">
    <vt:lpwstr>10, 3, 0, 1</vt:lpwstr>
  </property>
</Properties>
</file>