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6858000" cy="9144000"/>
  <p:embeddedFontLst>
    <p:embeddedFont>
      <p:font typeface="Bobby Jones" panose="020B0604020202020204" charset="0"/>
      <p:regular r:id="rId11"/>
    </p:embeddedFont>
    <p:embeddedFont>
      <p:font typeface="Glacial Indifference" panose="020B0604020202020204" charset="0"/>
      <p:regular r:id="rId12"/>
    </p:embeddedFont>
    <p:embeddedFont>
      <p:font typeface="Glacial Indifference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3698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Scientific 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Conference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763734" y="426401"/>
            <a:ext cx="15760098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the seedpop! project - a look back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174291" y="2708311"/>
            <a:ext cx="15550693" cy="7403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Before we begin the Scientific Conference, let’s think back to all that you have learned and the experiment you carried out.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The aim of this project was to learn about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germination, plant stress 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caused by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 climate change, 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and a process call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priming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which can help plants grow, even in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stressed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 ran your own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experiment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using two types of seeds, grown in different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2808099" y="426401"/>
            <a:ext cx="12389070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 Research Questions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110943" y="2616668"/>
            <a:ext cx="8395413" cy="6832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Some of your research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questions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were;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How can scientists help farmers like Liam &amp; Lisa to grow successful crops even when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climate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cause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drought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Can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priming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 seed change its ability to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marL="704772" lvl="1" indent="-352386" algn="l">
              <a:lnSpc>
                <a:spcPts val="4570"/>
              </a:lnSpc>
              <a:buFont typeface="Arial"/>
              <a:buChar char="•"/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Does a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seed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differently even in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stressful conditions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?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174291" y="2673818"/>
            <a:ext cx="4085026" cy="6380835"/>
            <a:chOff x="0" y="0"/>
            <a:chExt cx="1316452" cy="205630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6452" cy="2056306"/>
            </a:xfrm>
            <a:custGeom>
              <a:avLst/>
              <a:gdLst/>
              <a:ahLst/>
              <a:cxnLst/>
              <a:rect l="l" t="t" r="r" b="b"/>
              <a:pathLst>
                <a:path w="1316452" h="2056306">
                  <a:moveTo>
                    <a:pt x="96655" y="0"/>
                  </a:moveTo>
                  <a:lnTo>
                    <a:pt x="1219797" y="0"/>
                  </a:lnTo>
                  <a:cubicBezTo>
                    <a:pt x="1273178" y="0"/>
                    <a:pt x="1316452" y="43274"/>
                    <a:pt x="1316452" y="96655"/>
                  </a:cubicBezTo>
                  <a:lnTo>
                    <a:pt x="1316452" y="1959651"/>
                  </a:lnTo>
                  <a:cubicBezTo>
                    <a:pt x="1316452" y="1985286"/>
                    <a:pt x="1306269" y="2009870"/>
                    <a:pt x="1288142" y="2027997"/>
                  </a:cubicBezTo>
                  <a:cubicBezTo>
                    <a:pt x="1270016" y="2046123"/>
                    <a:pt x="1245431" y="2056306"/>
                    <a:pt x="1219797" y="2056306"/>
                  </a:cubicBezTo>
                  <a:lnTo>
                    <a:pt x="96655" y="2056306"/>
                  </a:lnTo>
                  <a:cubicBezTo>
                    <a:pt x="43274" y="2056306"/>
                    <a:pt x="0" y="2013032"/>
                    <a:pt x="0" y="1959651"/>
                  </a:cubicBezTo>
                  <a:lnTo>
                    <a:pt x="0" y="96655"/>
                  </a:lnTo>
                  <a:cubicBezTo>
                    <a:pt x="0" y="43274"/>
                    <a:pt x="43274" y="0"/>
                    <a:pt x="96655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316452" cy="210393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3090237" y="4164926"/>
            <a:ext cx="2253134" cy="3362886"/>
          </a:xfrm>
          <a:custGeom>
            <a:avLst/>
            <a:gdLst/>
            <a:ahLst/>
            <a:cxnLst/>
            <a:rect l="l" t="t" r="r" b="b"/>
            <a:pathLst>
              <a:path w="2253134" h="3362886">
                <a:moveTo>
                  <a:pt x="0" y="0"/>
                </a:moveTo>
                <a:lnTo>
                  <a:pt x="2253134" y="0"/>
                </a:lnTo>
                <a:lnTo>
                  <a:pt x="2253134" y="3362887"/>
                </a:lnTo>
                <a:lnTo>
                  <a:pt x="0" y="336288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74291" y="0"/>
            <a:ext cx="16361087" cy="2128801"/>
            <a:chOff x="0" y="0"/>
            <a:chExt cx="5863444" cy="7629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863444" cy="762914"/>
            </a:xfrm>
            <a:custGeom>
              <a:avLst/>
              <a:gdLst/>
              <a:ahLst/>
              <a:cxnLst/>
              <a:rect l="l" t="t" r="r" b="b"/>
              <a:pathLst>
                <a:path w="5863444" h="762914">
                  <a:moveTo>
                    <a:pt x="0" y="0"/>
                  </a:moveTo>
                  <a:lnTo>
                    <a:pt x="5863444" y="0"/>
                  </a:lnTo>
                  <a:lnTo>
                    <a:pt x="5863444" y="762914"/>
                  </a:lnTo>
                  <a:lnTo>
                    <a:pt x="0" y="762914"/>
                  </a:lnTo>
                  <a:close/>
                </a:path>
              </a:pathLst>
            </a:custGeom>
            <a:solidFill>
              <a:srgbClr val="155FAF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5863444" cy="7914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05295"/>
            <a:ext cx="1923506" cy="1923506"/>
          </a:xfrm>
          <a:custGeom>
            <a:avLst/>
            <a:gdLst/>
            <a:ahLst/>
            <a:cxnLst/>
            <a:rect l="l" t="t" r="r" b="b"/>
            <a:pathLst>
              <a:path w="1923506" h="1923506">
                <a:moveTo>
                  <a:pt x="0" y="0"/>
                </a:moveTo>
                <a:lnTo>
                  <a:pt x="1923506" y="0"/>
                </a:lnTo>
                <a:lnTo>
                  <a:pt x="1923506" y="1923506"/>
                </a:lnTo>
                <a:lnTo>
                  <a:pt x="0" y="192350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sp>
        <p:nvSpPr>
          <p:cNvPr id="6" name="TextBox 6"/>
          <p:cNvSpPr txBox="1"/>
          <p:nvPr/>
        </p:nvSpPr>
        <p:spPr>
          <a:xfrm>
            <a:off x="2808099" y="426401"/>
            <a:ext cx="12389070" cy="10712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79"/>
              </a:lnSpc>
              <a:spcBef>
                <a:spcPct val="0"/>
              </a:spcBef>
            </a:pPr>
            <a:r>
              <a:rPr lang="en-US" sz="61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SeedPop! Hypothesis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046406" y="3072283"/>
            <a:ext cx="9569836" cy="5689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70"/>
              </a:lnSpc>
            </a:pP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Your research questions led you to this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hypothesis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;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IF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we grow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and unprimed seeds two petri dishes (one with salty water, one with unsalty water) </a:t>
            </a: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THEN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the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primed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seeds will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germinate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faster and grow longer roots than the unprimed seeds,</a:t>
            </a:r>
          </a:p>
          <a:p>
            <a:pPr algn="l">
              <a:lnSpc>
                <a:spcPts val="4570"/>
              </a:lnSpc>
            </a:pP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BECAUSE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priming seeds makes them more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resilient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 even when </a:t>
            </a:r>
            <a:r>
              <a:rPr lang="en-US" sz="3264" b="1">
                <a:solidFill>
                  <a:srgbClr val="155FAF"/>
                </a:solidFill>
                <a:latin typeface="Glacial Indifference Bold"/>
                <a:ea typeface="Glacial Indifference Bold"/>
                <a:cs typeface="Glacial Indifference Bold"/>
                <a:sym typeface="Glacial Indifference Bold"/>
              </a:rPr>
              <a:t>stressed</a:t>
            </a:r>
            <a:r>
              <a:rPr lang="en-US" sz="3264">
                <a:solidFill>
                  <a:srgbClr val="155FAF"/>
                </a:solidFill>
                <a:latin typeface="Glacial Indifference"/>
                <a:ea typeface="Glacial Indifference"/>
                <a:cs typeface="Glacial Indifference"/>
                <a:sym typeface="Glacial Indifference"/>
              </a:rPr>
              <a:t>. </a:t>
            </a: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  <a:p>
            <a:pPr algn="l">
              <a:lnSpc>
                <a:spcPts val="4570"/>
              </a:lnSpc>
            </a:pPr>
            <a:endParaRPr lang="en-US" sz="3264">
              <a:solidFill>
                <a:srgbClr val="155FAF"/>
              </a:solidFill>
              <a:latin typeface="Glacial Indifference"/>
              <a:ea typeface="Glacial Indifference"/>
              <a:cs typeface="Glacial Indifference"/>
              <a:sym typeface="Glacial Indifference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2241238" y="2552799"/>
            <a:ext cx="4998403" cy="6785354"/>
            <a:chOff x="0" y="0"/>
            <a:chExt cx="1316452" cy="178708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16452" cy="1787089"/>
            </a:xfrm>
            <a:custGeom>
              <a:avLst/>
              <a:gdLst/>
              <a:ahLst/>
              <a:cxnLst/>
              <a:rect l="l" t="t" r="r" b="b"/>
              <a:pathLst>
                <a:path w="1316452" h="1787089">
                  <a:moveTo>
                    <a:pt x="78993" y="0"/>
                  </a:moveTo>
                  <a:lnTo>
                    <a:pt x="1237459" y="0"/>
                  </a:lnTo>
                  <a:cubicBezTo>
                    <a:pt x="1281086" y="0"/>
                    <a:pt x="1316452" y="35366"/>
                    <a:pt x="1316452" y="78993"/>
                  </a:cubicBezTo>
                  <a:lnTo>
                    <a:pt x="1316452" y="1708096"/>
                  </a:lnTo>
                  <a:cubicBezTo>
                    <a:pt x="1316452" y="1751723"/>
                    <a:pt x="1281086" y="1787089"/>
                    <a:pt x="1237459" y="1787089"/>
                  </a:cubicBezTo>
                  <a:lnTo>
                    <a:pt x="78993" y="1787089"/>
                  </a:lnTo>
                  <a:cubicBezTo>
                    <a:pt x="35366" y="1787089"/>
                    <a:pt x="0" y="1751723"/>
                    <a:pt x="0" y="1708096"/>
                  </a:cubicBezTo>
                  <a:lnTo>
                    <a:pt x="0" y="78993"/>
                  </a:lnTo>
                  <a:cubicBezTo>
                    <a:pt x="0" y="35366"/>
                    <a:pt x="35366" y="0"/>
                    <a:pt x="78993" y="0"/>
                  </a:cubicBezTo>
                  <a:close/>
                </a:path>
              </a:pathLst>
            </a:custGeom>
            <a:solidFill>
              <a:srgbClr val="FFFFFF"/>
            </a:solidFill>
            <a:ln w="95250" cap="rnd">
              <a:solidFill>
                <a:srgbClr val="B6DBEE"/>
              </a:solidFill>
              <a:prstDash val="sysDot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316452" cy="18347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2750631" y="4024034"/>
            <a:ext cx="3979618" cy="3842884"/>
          </a:xfrm>
          <a:custGeom>
            <a:avLst/>
            <a:gdLst/>
            <a:ahLst/>
            <a:cxnLst/>
            <a:rect l="l" t="t" r="r" b="b"/>
            <a:pathLst>
              <a:path w="3979618" h="3842884">
                <a:moveTo>
                  <a:pt x="0" y="0"/>
                </a:moveTo>
                <a:lnTo>
                  <a:pt x="3979618" y="0"/>
                </a:lnTo>
                <a:lnTo>
                  <a:pt x="3979618" y="3842884"/>
                </a:lnTo>
                <a:lnTo>
                  <a:pt x="0" y="384288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7532" b="-7532"/>
            </a:stretch>
          </a:blipFill>
        </p:spPr>
        <p:txBody>
          <a:bodyPr/>
          <a:lstStyle/>
          <a:p>
            <a:endParaRPr lang="en-IE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Meet the scientists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poster </a:t>
            </a:r>
          </a:p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presentations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3403600"/>
            <a:ext cx="10433100" cy="249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Discussion &amp; Conclusions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4603750"/>
            <a:ext cx="10433100" cy="1298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Q &amp; 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574049" y="1305883"/>
            <a:ext cx="15139903" cy="7675235"/>
            <a:chOff x="0" y="0"/>
            <a:chExt cx="3987464" cy="20214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987464" cy="2021461"/>
            </a:xfrm>
            <a:custGeom>
              <a:avLst/>
              <a:gdLst/>
              <a:ahLst/>
              <a:cxnLst/>
              <a:rect l="l" t="t" r="r" b="b"/>
              <a:pathLst>
                <a:path w="3987464" h="2021461">
                  <a:moveTo>
                    <a:pt x="26079" y="0"/>
                  </a:moveTo>
                  <a:lnTo>
                    <a:pt x="3961385" y="0"/>
                  </a:lnTo>
                  <a:cubicBezTo>
                    <a:pt x="3968301" y="0"/>
                    <a:pt x="3974935" y="2748"/>
                    <a:pt x="3979826" y="7638"/>
                  </a:cubicBezTo>
                  <a:cubicBezTo>
                    <a:pt x="3984716" y="12529"/>
                    <a:pt x="3987464" y="19163"/>
                    <a:pt x="3987464" y="26079"/>
                  </a:cubicBezTo>
                  <a:lnTo>
                    <a:pt x="3987464" y="1995382"/>
                  </a:lnTo>
                  <a:cubicBezTo>
                    <a:pt x="3987464" y="2002299"/>
                    <a:pt x="3984716" y="2008932"/>
                    <a:pt x="3979826" y="2013823"/>
                  </a:cubicBezTo>
                  <a:cubicBezTo>
                    <a:pt x="3974935" y="2018713"/>
                    <a:pt x="3968301" y="2021461"/>
                    <a:pt x="3961385" y="2021461"/>
                  </a:cubicBezTo>
                  <a:lnTo>
                    <a:pt x="26079" y="2021461"/>
                  </a:lnTo>
                  <a:cubicBezTo>
                    <a:pt x="19163" y="2021461"/>
                    <a:pt x="12529" y="2018713"/>
                    <a:pt x="7638" y="2013823"/>
                  </a:cubicBezTo>
                  <a:cubicBezTo>
                    <a:pt x="2748" y="2008932"/>
                    <a:pt x="0" y="2002299"/>
                    <a:pt x="0" y="1995382"/>
                  </a:cubicBezTo>
                  <a:lnTo>
                    <a:pt x="0" y="26079"/>
                  </a:lnTo>
                  <a:cubicBezTo>
                    <a:pt x="0" y="19163"/>
                    <a:pt x="2748" y="12529"/>
                    <a:pt x="7638" y="7638"/>
                  </a:cubicBezTo>
                  <a:cubicBezTo>
                    <a:pt x="12529" y="2748"/>
                    <a:pt x="19163" y="0"/>
                    <a:pt x="26079" y="0"/>
                  </a:cubicBezTo>
                  <a:close/>
                </a:path>
              </a:pathLst>
            </a:custGeom>
            <a:solidFill>
              <a:srgbClr val="155FAF"/>
            </a:solidFill>
            <a:ln cap="rnd">
              <a:noFill/>
              <a:prstDash val="solid"/>
              <a:round/>
            </a:ln>
          </p:spPr>
          <p:txBody>
            <a:bodyPr/>
            <a:lstStyle/>
            <a:p>
              <a:endParaRPr lang="en-IE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987464" cy="206908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927450" y="4603750"/>
            <a:ext cx="10433100" cy="1298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499"/>
              </a:lnSpc>
            </a:pPr>
            <a:r>
              <a:rPr lang="en-US" sz="9999">
                <a:solidFill>
                  <a:srgbClr val="FFDE59"/>
                </a:solidFill>
                <a:latin typeface="Bobby Jones"/>
                <a:ea typeface="Bobby Jones"/>
                <a:cs typeface="Bobby Jones"/>
                <a:sym typeface="Bobby Jones"/>
              </a:rPr>
              <a:t>thank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213</Words>
  <Application>Microsoft Office PowerPoint</Application>
  <PresentationFormat>Custom</PresentationFormat>
  <Paragraphs>32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Glacial Indifference Bold</vt:lpstr>
      <vt:lpstr>Calibri</vt:lpstr>
      <vt:lpstr>Arial</vt:lpstr>
      <vt:lpstr>Glacial Indifference</vt:lpstr>
      <vt:lpstr>Bobby Jones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Session 5 Slides</dc:title>
  <dc:creator>Nishigori, Yoshiko</dc:creator>
  <cp:lastModifiedBy>Nishigori, Yoshiko</cp:lastModifiedBy>
  <cp:revision>1</cp:revision>
  <dcterms:created xsi:type="dcterms:W3CDTF">2006-08-16T00:00:00Z</dcterms:created>
  <dcterms:modified xsi:type="dcterms:W3CDTF">2026-09-24T14:33:43Z</dcterms:modified>
  <dc:identifier>DAHT9CDiako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3c92e4bf-1f60-4796-a90f-2b1633f88872_Enabled">
    <vt:lpwstr>true</vt:lpwstr>
  </property>
  <property fmtid="{D5CDD505-2E9C-101B-9397-08002B2CF9AE}" pid="3" name="MSIP_Label_3c92e4bf-1f60-4796-a90f-2b1633f88872_SetDate">
    <vt:lpwstr>2026-09-24T14:33:43Z</vt:lpwstr>
  </property>
  <property fmtid="{D5CDD505-2E9C-101B-9397-08002B2CF9AE}" pid="4" name="MSIP_Label_3c92e4bf-1f60-4796-a90f-2b1633f88872_Method">
    <vt:lpwstr>Standard</vt:lpwstr>
  </property>
  <property fmtid="{D5CDD505-2E9C-101B-9397-08002B2CF9AE}" pid="5" name="MSIP_Label_3c92e4bf-1f60-4796-a90f-2b1633f88872_Name">
    <vt:lpwstr>University of Galway - Controlled</vt:lpwstr>
  </property>
  <property fmtid="{D5CDD505-2E9C-101B-9397-08002B2CF9AE}" pid="6" name="MSIP_Label_3c92e4bf-1f60-4796-a90f-2b1633f88872_SiteId">
    <vt:lpwstr>13e3b186-c446-4aab-9c6d-9ab9bb76816c</vt:lpwstr>
  </property>
  <property fmtid="{D5CDD505-2E9C-101B-9397-08002B2CF9AE}" pid="7" name="MSIP_Label_3c92e4bf-1f60-4796-a90f-2b1633f88872_ActionId">
    <vt:lpwstr>1b411454-bc7c-4df5-a4aa-09249ebbc109</vt:lpwstr>
  </property>
  <property fmtid="{D5CDD505-2E9C-101B-9397-08002B2CF9AE}" pid="8" name="MSIP_Label_3c92e4bf-1f60-4796-a90f-2b1633f88872_ContentBits">
    <vt:lpwstr>0</vt:lpwstr>
  </property>
  <property fmtid="{D5CDD505-2E9C-101B-9397-08002B2CF9AE}" pid="9" name="MSIP_Label_3c92e4bf-1f60-4796-a90f-2b1633f88872_Tag">
    <vt:lpwstr>10, 3, 0, 1</vt:lpwstr>
  </property>
</Properties>
</file>