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8288000" cy="10287000"/>
  <p:notesSz cx="6858000" cy="9144000"/>
  <p:embeddedFontLst>
    <p:embeddedFont>
      <p:font typeface="Bobby Jones" panose="020B0604020202020204" charset="0"/>
      <p:regular r:id="rId18"/>
    </p:embeddedFont>
    <p:embeddedFont>
      <p:font typeface="Glacial Indifference" panose="020B0604020202020204" charset="0"/>
      <p:regular r:id="rId19"/>
    </p:embeddedFont>
    <p:embeddedFont>
      <p:font typeface="Glacial Indifference Bold" panose="020B0604020202020204" charset="0"/>
      <p:regular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39" d="100"/>
          <a:sy n="39" d="100"/>
        </p:scale>
        <p:origin x="940" y="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24.09.2026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General comment: I like the session a lot! I am surprised because I was quite concerned about this being to hard for the kids, but I think that it can be quite fun!</a:t>
            </a:r>
          </a:p>
          <a:p>
            <a:endParaRPr lang="en-US"/>
          </a:p>
          <a:p>
            <a:r>
              <a:rPr lang="en-US"/>
              <a:t>I propose that we instruct the teacher's to pause at slide 9 to do the hypothesis worksheet.... giving time to really absorb that concept before moving on to the remainder of the method steps. Not sure if that is helpful or breaks momentum, so open to your ideas</a:t>
            </a:r>
          </a:p>
          <a:p>
            <a:endParaRPr lang="en-US"/>
          </a:p>
          <a:p>
            <a:r>
              <a:rPr lang="en-US"/>
              <a:t>uhmmm... I see your point and it makes sense because later the fellows talk more about how to organise the work working with colleagues while until slide 9 is more about the scientific method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change "seeds" in first sentence to bold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Muriel made a comment on the handbook about this slide and I agree that it is important: just after asking a question, and usually before making a hypothesis, there is an intermediate step of researching about your question. for instance, if the question is "how can i help seeds to germinate better?" the first thing will be to research what other people are doing or have done in the past to help seeds to germinate. this is a very important step because it helps us to refine the question and to avoid doing something someone else did before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can we add a big question mark on the left side of the slide?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aaaaah, you put the question mark here :)))))</a:t>
            </a:r>
          </a:p>
          <a:p>
            <a:endParaRPr lang="en-US"/>
          </a:p>
          <a:p>
            <a:r>
              <a:rPr lang="en-US"/>
              <a:t>"educated guess"... does it sound okay? or can we just say "a guess"?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petri dishes is probably difficult for them to understand as they haven't seen the full protocol and material yet, so I changed it for "under two different environments".</a:t>
            </a:r>
          </a:p>
          <a:p>
            <a:r>
              <a:rPr lang="en-US"/>
              <a:t>i also changed unsalty water for fresh water</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same here about educated guess</a:t>
            </a:r>
          </a:p>
          <a:p>
            <a:endParaRPr lang="en-US"/>
          </a:p>
          <a:p>
            <a:r>
              <a:rPr lang="en-US"/>
              <a:t>"by conducting, " do you mean "by conducting experiments"?</a:t>
            </a:r>
          </a:p>
          <a:p>
            <a:endParaRPr lang="en-US"/>
          </a:p>
          <a:p>
            <a:r>
              <a:rPr lang="en-US"/>
              <a:t>I think that the lesson is missing the possibility to discuss the last point a bit deeper with the students or is the "what happened if your hypothesis is wrong" part of other lesson?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574049" y="1305883"/>
            <a:ext cx="15139903" cy="7675235"/>
            <a:chOff x="0" y="0"/>
            <a:chExt cx="3987464" cy="2021461"/>
          </a:xfrm>
        </p:grpSpPr>
        <p:sp>
          <p:nvSpPr>
            <p:cNvPr id="3" name="Freeform 3"/>
            <p:cNvSpPr/>
            <p:nvPr/>
          </p:nvSpPr>
          <p:spPr>
            <a:xfrm>
              <a:off x="0" y="0"/>
              <a:ext cx="3987464" cy="2021461"/>
            </a:xfrm>
            <a:custGeom>
              <a:avLst/>
              <a:gdLst/>
              <a:ahLst/>
              <a:cxnLst/>
              <a:rect l="l" t="t" r="r" b="b"/>
              <a:pathLst>
                <a:path w="3987464" h="2021461">
                  <a:moveTo>
                    <a:pt x="26079" y="0"/>
                  </a:moveTo>
                  <a:lnTo>
                    <a:pt x="3961385" y="0"/>
                  </a:lnTo>
                  <a:cubicBezTo>
                    <a:pt x="3968301" y="0"/>
                    <a:pt x="3974935" y="2748"/>
                    <a:pt x="3979826" y="7638"/>
                  </a:cubicBezTo>
                  <a:cubicBezTo>
                    <a:pt x="3984716" y="12529"/>
                    <a:pt x="3987464" y="19163"/>
                    <a:pt x="3987464" y="26079"/>
                  </a:cubicBezTo>
                  <a:lnTo>
                    <a:pt x="3987464" y="1995382"/>
                  </a:lnTo>
                  <a:cubicBezTo>
                    <a:pt x="3987464" y="2002299"/>
                    <a:pt x="3984716" y="2008932"/>
                    <a:pt x="3979826" y="2013823"/>
                  </a:cubicBezTo>
                  <a:cubicBezTo>
                    <a:pt x="3974935" y="2018713"/>
                    <a:pt x="3968301" y="2021461"/>
                    <a:pt x="3961385" y="2021461"/>
                  </a:cubicBezTo>
                  <a:lnTo>
                    <a:pt x="26079" y="2021461"/>
                  </a:lnTo>
                  <a:cubicBezTo>
                    <a:pt x="19163" y="2021461"/>
                    <a:pt x="12529" y="2018713"/>
                    <a:pt x="7638" y="2013823"/>
                  </a:cubicBezTo>
                  <a:cubicBezTo>
                    <a:pt x="2748" y="2008932"/>
                    <a:pt x="0" y="2002299"/>
                    <a:pt x="0" y="1995382"/>
                  </a:cubicBezTo>
                  <a:lnTo>
                    <a:pt x="0" y="26079"/>
                  </a:lnTo>
                  <a:cubicBezTo>
                    <a:pt x="0" y="19163"/>
                    <a:pt x="2748" y="12529"/>
                    <a:pt x="7638" y="7638"/>
                  </a:cubicBezTo>
                  <a:cubicBezTo>
                    <a:pt x="12529" y="2748"/>
                    <a:pt x="19163" y="0"/>
                    <a:pt x="26079" y="0"/>
                  </a:cubicBezTo>
                  <a:close/>
                </a:path>
              </a:pathLst>
            </a:custGeom>
            <a:solidFill>
              <a:srgbClr val="155FAF"/>
            </a:solidFill>
            <a:ln cap="rnd">
              <a:noFill/>
              <a:prstDash val="solid"/>
              <a:round/>
            </a:ln>
          </p:spPr>
          <p:txBody>
            <a:bodyPr/>
            <a:lstStyle/>
            <a:p>
              <a:endParaRPr lang="en-IE"/>
            </a:p>
          </p:txBody>
        </p:sp>
        <p:sp>
          <p:nvSpPr>
            <p:cNvPr id="4" name="TextBox 4"/>
            <p:cNvSpPr txBox="1"/>
            <p:nvPr/>
          </p:nvSpPr>
          <p:spPr>
            <a:xfrm>
              <a:off x="0" y="-47625"/>
              <a:ext cx="3987464" cy="2069086"/>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7514959" y="3254367"/>
            <a:ext cx="8004534" cy="3940190"/>
          </a:xfrm>
          <a:prstGeom prst="rect">
            <a:avLst/>
          </a:prstGeom>
        </p:spPr>
        <p:txBody>
          <a:bodyPr lIns="0" tIns="0" rIns="0" bIns="0" rtlCol="0" anchor="t">
            <a:spAutoFit/>
          </a:bodyPr>
          <a:lstStyle/>
          <a:p>
            <a:pPr algn="l">
              <a:lnSpc>
                <a:spcPts val="7600"/>
              </a:lnSpc>
            </a:pPr>
            <a:r>
              <a:rPr lang="en-US" sz="8000">
                <a:solidFill>
                  <a:srgbClr val="FFDE59"/>
                </a:solidFill>
                <a:latin typeface="Bobby Jones"/>
                <a:ea typeface="Bobby Jones"/>
                <a:cs typeface="Bobby Jones"/>
                <a:sym typeface="Bobby Jones"/>
              </a:rPr>
              <a:t>Planning your </a:t>
            </a:r>
          </a:p>
          <a:p>
            <a:pPr algn="l">
              <a:lnSpc>
                <a:spcPts val="7600"/>
              </a:lnSpc>
            </a:pPr>
            <a:r>
              <a:rPr lang="en-US" sz="8000">
                <a:solidFill>
                  <a:srgbClr val="FFDE59"/>
                </a:solidFill>
                <a:latin typeface="Bobby Jones"/>
                <a:ea typeface="Bobby Jones"/>
                <a:cs typeface="Bobby Jones"/>
                <a:sym typeface="Bobby Jones"/>
              </a:rPr>
              <a:t>experiment </a:t>
            </a:r>
          </a:p>
          <a:p>
            <a:pPr algn="l">
              <a:lnSpc>
                <a:spcPts val="7600"/>
              </a:lnSpc>
            </a:pPr>
            <a:r>
              <a:rPr lang="en-US" sz="8000">
                <a:solidFill>
                  <a:srgbClr val="FFDE59"/>
                </a:solidFill>
                <a:latin typeface="Bobby Jones"/>
                <a:ea typeface="Bobby Jones"/>
                <a:cs typeface="Bobby Jones"/>
                <a:sym typeface="Bobby Jones"/>
              </a:rPr>
              <a:t>using the scientific method</a:t>
            </a:r>
          </a:p>
        </p:txBody>
      </p:sp>
      <p:sp>
        <p:nvSpPr>
          <p:cNvPr id="6" name="Freeform 6"/>
          <p:cNvSpPr/>
          <p:nvPr/>
        </p:nvSpPr>
        <p:spPr>
          <a:xfrm>
            <a:off x="2418321" y="2934651"/>
            <a:ext cx="4417698" cy="4417698"/>
          </a:xfrm>
          <a:custGeom>
            <a:avLst/>
            <a:gdLst/>
            <a:ahLst/>
            <a:cxnLst/>
            <a:rect l="l" t="t" r="r" b="b"/>
            <a:pathLst>
              <a:path w="4417698" h="4417698">
                <a:moveTo>
                  <a:pt x="0" y="0"/>
                </a:moveTo>
                <a:lnTo>
                  <a:pt x="4417698" y="0"/>
                </a:lnTo>
                <a:lnTo>
                  <a:pt x="4417698" y="4417698"/>
                </a:lnTo>
                <a:lnTo>
                  <a:pt x="0" y="4417698"/>
                </a:lnTo>
                <a:lnTo>
                  <a:pt x="0" y="0"/>
                </a:lnTo>
                <a:close/>
              </a:path>
            </a:pathLst>
          </a:custGeom>
          <a:blipFill>
            <a:blip r:embed="rId3"/>
            <a:stretch>
              <a:fillRect/>
            </a:stretch>
          </a:blipFill>
        </p:spPr>
        <p:txBody>
          <a:bodyPr/>
          <a:lstStyle/>
          <a:p>
            <a:endParaRPr lang="en-IE"/>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241238" y="0"/>
            <a:ext cx="16361087" cy="2128801"/>
            <a:chOff x="0" y="0"/>
            <a:chExt cx="5863444" cy="762914"/>
          </a:xfrm>
        </p:grpSpPr>
        <p:sp>
          <p:nvSpPr>
            <p:cNvPr id="3" name="Freeform 3"/>
            <p:cNvSpPr/>
            <p:nvPr/>
          </p:nvSpPr>
          <p:spPr>
            <a:xfrm>
              <a:off x="0" y="0"/>
              <a:ext cx="5863444" cy="762914"/>
            </a:xfrm>
            <a:custGeom>
              <a:avLst/>
              <a:gdLst/>
              <a:ahLst/>
              <a:cxnLst/>
              <a:rect l="l" t="t" r="r" b="b"/>
              <a:pathLst>
                <a:path w="5863444" h="762914">
                  <a:moveTo>
                    <a:pt x="0" y="0"/>
                  </a:moveTo>
                  <a:lnTo>
                    <a:pt x="5863444" y="0"/>
                  </a:lnTo>
                  <a:lnTo>
                    <a:pt x="5863444" y="762914"/>
                  </a:lnTo>
                  <a:lnTo>
                    <a:pt x="0" y="762914"/>
                  </a:lnTo>
                  <a:close/>
                </a:path>
              </a:pathLst>
            </a:custGeom>
            <a:solidFill>
              <a:srgbClr val="155FAF"/>
            </a:solidFill>
          </p:spPr>
          <p:txBody>
            <a:bodyPr/>
            <a:lstStyle/>
            <a:p>
              <a:endParaRPr lang="en-IE"/>
            </a:p>
          </p:txBody>
        </p:sp>
        <p:sp>
          <p:nvSpPr>
            <p:cNvPr id="4" name="TextBox 4"/>
            <p:cNvSpPr txBox="1"/>
            <p:nvPr/>
          </p:nvSpPr>
          <p:spPr>
            <a:xfrm>
              <a:off x="0" y="-28575"/>
              <a:ext cx="5863444" cy="791489"/>
            </a:xfrm>
            <a:prstGeom prst="rect">
              <a:avLst/>
            </a:prstGeom>
          </p:spPr>
          <p:txBody>
            <a:bodyPr lIns="50800" tIns="50800" rIns="50800" bIns="50800" rtlCol="0" anchor="ctr"/>
            <a:lstStyle/>
            <a:p>
              <a:pPr algn="ctr">
                <a:lnSpc>
                  <a:spcPts val="1773"/>
                </a:lnSpc>
              </a:pPr>
              <a:endParaRPr/>
            </a:p>
          </p:txBody>
        </p:sp>
      </p:grpSp>
      <p:sp>
        <p:nvSpPr>
          <p:cNvPr id="5" name="TextBox 5"/>
          <p:cNvSpPr txBox="1"/>
          <p:nvPr/>
        </p:nvSpPr>
        <p:spPr>
          <a:xfrm>
            <a:off x="2861017" y="462101"/>
            <a:ext cx="13977031" cy="1071248"/>
          </a:xfrm>
          <a:prstGeom prst="rect">
            <a:avLst/>
          </a:prstGeom>
        </p:spPr>
        <p:txBody>
          <a:bodyPr lIns="0" tIns="0" rIns="0" bIns="0" rtlCol="0" anchor="t">
            <a:spAutoFit/>
          </a:bodyPr>
          <a:lstStyle/>
          <a:p>
            <a:pPr algn="l">
              <a:lnSpc>
                <a:spcPts val="8679"/>
              </a:lnSpc>
              <a:spcBef>
                <a:spcPct val="0"/>
              </a:spcBef>
            </a:pPr>
            <a:r>
              <a:rPr lang="en-US" sz="6199">
                <a:solidFill>
                  <a:srgbClr val="FFDE59"/>
                </a:solidFill>
                <a:latin typeface="Bobby Jones"/>
                <a:ea typeface="Bobby Jones"/>
                <a:cs typeface="Bobby Jones"/>
                <a:sym typeface="Bobby Jones"/>
              </a:rPr>
              <a:t>Recap from Session one</a:t>
            </a:r>
          </a:p>
        </p:txBody>
      </p:sp>
      <p:sp>
        <p:nvSpPr>
          <p:cNvPr id="6" name="Freeform 6"/>
          <p:cNvSpPr/>
          <p:nvPr/>
        </p:nvSpPr>
        <p:spPr>
          <a:xfrm>
            <a:off x="66947" y="205295"/>
            <a:ext cx="1923506" cy="1923506"/>
          </a:xfrm>
          <a:custGeom>
            <a:avLst/>
            <a:gdLst/>
            <a:ahLst/>
            <a:cxnLst/>
            <a:rect l="l" t="t" r="r" b="b"/>
            <a:pathLst>
              <a:path w="1923506" h="1923506">
                <a:moveTo>
                  <a:pt x="0" y="0"/>
                </a:moveTo>
                <a:lnTo>
                  <a:pt x="1923506" y="0"/>
                </a:lnTo>
                <a:lnTo>
                  <a:pt x="1923506" y="1923506"/>
                </a:lnTo>
                <a:lnTo>
                  <a:pt x="0" y="1923506"/>
                </a:lnTo>
                <a:lnTo>
                  <a:pt x="0" y="0"/>
                </a:lnTo>
                <a:close/>
              </a:path>
            </a:pathLst>
          </a:custGeom>
          <a:blipFill>
            <a:blip r:embed="rId3"/>
            <a:stretch>
              <a:fillRect/>
            </a:stretch>
          </a:blipFill>
        </p:spPr>
        <p:txBody>
          <a:bodyPr/>
          <a:lstStyle/>
          <a:p>
            <a:endParaRPr lang="en-IE"/>
          </a:p>
        </p:txBody>
      </p:sp>
      <p:sp>
        <p:nvSpPr>
          <p:cNvPr id="7" name="TextBox 7"/>
          <p:cNvSpPr txBox="1"/>
          <p:nvPr/>
        </p:nvSpPr>
        <p:spPr>
          <a:xfrm>
            <a:off x="1606291" y="2506691"/>
            <a:ext cx="15176819" cy="7403736"/>
          </a:xfrm>
          <a:prstGeom prst="rect">
            <a:avLst/>
          </a:prstGeom>
        </p:spPr>
        <p:txBody>
          <a:bodyPr lIns="0" tIns="0" rIns="0" bIns="0" rtlCol="0" anchor="t">
            <a:spAutoFit/>
          </a:bodyPr>
          <a:lstStyle/>
          <a:p>
            <a:pPr algn="l">
              <a:lnSpc>
                <a:spcPts val="4570"/>
              </a:lnSpc>
            </a:pPr>
            <a:r>
              <a:rPr lang="en-US" sz="3264">
                <a:solidFill>
                  <a:srgbClr val="155FAF"/>
                </a:solidFill>
                <a:latin typeface="Glacial Indifference"/>
                <a:ea typeface="Glacial Indifference"/>
                <a:cs typeface="Glacial Indifference"/>
                <a:sym typeface="Glacial Indifference"/>
              </a:rPr>
              <a:t>Key points to remember on </a:t>
            </a:r>
            <a:r>
              <a:rPr lang="en-US" sz="3264" b="1">
                <a:solidFill>
                  <a:srgbClr val="155FAF"/>
                </a:solidFill>
                <a:latin typeface="Glacial Indifference Bold"/>
                <a:ea typeface="Glacial Indifference Bold"/>
                <a:cs typeface="Glacial Indifference Bold"/>
                <a:sym typeface="Glacial Indifference Bold"/>
              </a:rPr>
              <a:t>germination</a:t>
            </a:r>
            <a:r>
              <a:rPr lang="en-US" sz="3264">
                <a:solidFill>
                  <a:srgbClr val="155FAF"/>
                </a:solidFill>
                <a:latin typeface="Glacial Indifference"/>
                <a:ea typeface="Glacial Indifference"/>
                <a:cs typeface="Glacial Indifference"/>
                <a:sym typeface="Glacial Indifference"/>
              </a:rPr>
              <a:t>, </a:t>
            </a:r>
            <a:r>
              <a:rPr lang="en-US" sz="3264" b="1">
                <a:solidFill>
                  <a:srgbClr val="155FAF"/>
                </a:solidFill>
                <a:latin typeface="Glacial Indifference Bold"/>
                <a:ea typeface="Glacial Indifference Bold"/>
                <a:cs typeface="Glacial Indifference Bold"/>
                <a:sym typeface="Glacial Indifference Bold"/>
              </a:rPr>
              <a:t>plant stress</a:t>
            </a:r>
            <a:r>
              <a:rPr lang="en-US" sz="3264">
                <a:solidFill>
                  <a:srgbClr val="155FAF"/>
                </a:solidFill>
                <a:latin typeface="Glacial Indifference"/>
                <a:ea typeface="Glacial Indifference"/>
                <a:cs typeface="Glacial Indifference"/>
                <a:sym typeface="Glacial Indifference"/>
              </a:rPr>
              <a:t> and </a:t>
            </a:r>
            <a:r>
              <a:rPr lang="en-US" sz="3264" b="1">
                <a:solidFill>
                  <a:srgbClr val="155FAF"/>
                </a:solidFill>
                <a:latin typeface="Glacial Indifference Bold"/>
                <a:ea typeface="Glacial Indifference Bold"/>
                <a:cs typeface="Glacial Indifference Bold"/>
                <a:sym typeface="Glacial Indifference Bold"/>
              </a:rPr>
              <a:t>priming</a:t>
            </a:r>
            <a:r>
              <a:rPr lang="en-US" sz="3264">
                <a:solidFill>
                  <a:srgbClr val="155FAF"/>
                </a:solidFill>
                <a:latin typeface="Glacial Indifference"/>
                <a:ea typeface="Glacial Indifference"/>
                <a:cs typeface="Glacial Indifference"/>
                <a:sym typeface="Glacial Indifference"/>
              </a:rPr>
              <a:t>;</a:t>
            </a:r>
          </a:p>
          <a:p>
            <a:pPr algn="l">
              <a:lnSpc>
                <a:spcPts val="4570"/>
              </a:lnSpc>
            </a:pPr>
            <a:endParaRPr lang="en-US" sz="3264">
              <a:solidFill>
                <a:srgbClr val="155FAF"/>
              </a:solidFill>
              <a:latin typeface="Glacial Indifference"/>
              <a:ea typeface="Glacial Indifference"/>
              <a:cs typeface="Glacial Indifference"/>
              <a:sym typeface="Glacial Indifference"/>
            </a:endParaRPr>
          </a:p>
          <a:p>
            <a:pPr marL="704772" lvl="1" indent="-352386" algn="l">
              <a:lnSpc>
                <a:spcPts val="4570"/>
              </a:lnSpc>
              <a:buFont typeface="Arial"/>
              <a:buChar char="•"/>
            </a:pPr>
            <a:r>
              <a:rPr lang="en-US" sz="3264">
                <a:solidFill>
                  <a:srgbClr val="155FAF"/>
                </a:solidFill>
                <a:latin typeface="Glacial Indifference"/>
                <a:ea typeface="Glacial Indifference"/>
                <a:cs typeface="Glacial Indifference"/>
                <a:sym typeface="Glacial Indifference"/>
              </a:rPr>
              <a:t>Seeds are a vital part of our</a:t>
            </a:r>
            <a:r>
              <a:rPr lang="en-US" sz="3264" b="1">
                <a:solidFill>
                  <a:srgbClr val="155FAF"/>
                </a:solidFill>
                <a:latin typeface="Glacial Indifference Bold"/>
                <a:ea typeface="Glacial Indifference Bold"/>
                <a:cs typeface="Glacial Indifference Bold"/>
                <a:sym typeface="Glacial Indifference Bold"/>
              </a:rPr>
              <a:t> food supply</a:t>
            </a:r>
            <a:r>
              <a:rPr lang="en-US" sz="3264">
                <a:solidFill>
                  <a:srgbClr val="155FAF"/>
                </a:solidFill>
                <a:latin typeface="Glacial Indifference"/>
                <a:ea typeface="Glacial Indifference"/>
                <a:cs typeface="Glacial Indifference"/>
                <a:sym typeface="Glacial Indifference"/>
              </a:rPr>
              <a:t> and</a:t>
            </a:r>
            <a:r>
              <a:rPr lang="en-US" sz="3264" b="1">
                <a:solidFill>
                  <a:srgbClr val="155FAF"/>
                </a:solidFill>
                <a:latin typeface="Glacial Indifference Bold"/>
                <a:ea typeface="Glacial Indifference Bold"/>
                <a:cs typeface="Glacial Indifference Bold"/>
                <a:sym typeface="Glacial Indifference Bold"/>
              </a:rPr>
              <a:t> food security.</a:t>
            </a:r>
          </a:p>
          <a:p>
            <a:pPr marL="704772" lvl="1" indent="-352386" algn="l">
              <a:lnSpc>
                <a:spcPts val="4570"/>
              </a:lnSpc>
              <a:buFont typeface="Arial"/>
              <a:buChar char="•"/>
            </a:pPr>
            <a:r>
              <a:rPr lang="en-US" sz="3264">
                <a:solidFill>
                  <a:srgbClr val="155FAF"/>
                </a:solidFill>
                <a:latin typeface="Glacial Indifference"/>
                <a:ea typeface="Glacial Indifference"/>
                <a:cs typeface="Glacial Indifference"/>
                <a:sym typeface="Glacial Indifference"/>
              </a:rPr>
              <a:t>Seeds need water, oxygen and the right temperature to </a:t>
            </a:r>
            <a:r>
              <a:rPr lang="en-US" sz="3264" b="1">
                <a:solidFill>
                  <a:srgbClr val="155FAF"/>
                </a:solidFill>
                <a:latin typeface="Glacial Indifference Bold"/>
                <a:ea typeface="Glacial Indifference Bold"/>
                <a:cs typeface="Glacial Indifference Bold"/>
                <a:sym typeface="Glacial Indifference Bold"/>
              </a:rPr>
              <a:t>germinate</a:t>
            </a:r>
            <a:r>
              <a:rPr lang="en-US" sz="3264">
                <a:solidFill>
                  <a:srgbClr val="155FAF"/>
                </a:solidFill>
                <a:latin typeface="Glacial Indifference"/>
                <a:ea typeface="Glacial Indifference"/>
                <a:cs typeface="Glacial Indifference"/>
                <a:sym typeface="Glacial Indifference"/>
              </a:rPr>
              <a:t>. Depending on the seed, light can also affect germination</a:t>
            </a:r>
          </a:p>
          <a:p>
            <a:pPr marL="704772" lvl="1" indent="-352386" algn="l">
              <a:lnSpc>
                <a:spcPts val="4570"/>
              </a:lnSpc>
              <a:buFont typeface="Arial"/>
              <a:buChar char="•"/>
            </a:pPr>
            <a:r>
              <a:rPr lang="en-US" sz="3264">
                <a:solidFill>
                  <a:srgbClr val="155FAF"/>
                </a:solidFill>
                <a:latin typeface="Glacial Indifference"/>
                <a:ea typeface="Glacial Indifference"/>
                <a:cs typeface="Glacial Indifference"/>
                <a:sym typeface="Glacial Indifference"/>
              </a:rPr>
              <a:t>Seeds and young plants can experience </a:t>
            </a:r>
            <a:r>
              <a:rPr lang="en-US" sz="3264" b="1">
                <a:solidFill>
                  <a:srgbClr val="155FAF"/>
                </a:solidFill>
                <a:latin typeface="Glacial Indifference Bold"/>
                <a:ea typeface="Glacial Indifference Bold"/>
                <a:cs typeface="Glacial Indifference Bold"/>
                <a:sym typeface="Glacial Indifference Bold"/>
              </a:rPr>
              <a:t>stressful growing conditions</a:t>
            </a:r>
            <a:r>
              <a:rPr lang="en-US" sz="3264">
                <a:solidFill>
                  <a:srgbClr val="155FAF"/>
                </a:solidFill>
                <a:latin typeface="Glacial Indifference"/>
                <a:ea typeface="Glacial Indifference"/>
                <a:cs typeface="Glacial Indifference"/>
                <a:sym typeface="Glacial Indifference"/>
              </a:rPr>
              <a:t>. These stresses can affect </a:t>
            </a:r>
            <a:r>
              <a:rPr lang="en-US" sz="3264" b="1">
                <a:solidFill>
                  <a:srgbClr val="155FAF"/>
                </a:solidFill>
                <a:latin typeface="Glacial Indifference Bold"/>
                <a:ea typeface="Glacial Indifference Bold"/>
                <a:cs typeface="Glacial Indifference Bold"/>
                <a:sym typeface="Glacial Indifference Bold"/>
              </a:rPr>
              <a:t>germination</a:t>
            </a:r>
            <a:r>
              <a:rPr lang="en-US" sz="3264">
                <a:solidFill>
                  <a:srgbClr val="155FAF"/>
                </a:solidFill>
                <a:latin typeface="Glacial Indifference"/>
                <a:ea typeface="Glacial Indifference"/>
                <a:cs typeface="Glacial Indifference"/>
                <a:sym typeface="Glacial Indifference"/>
              </a:rPr>
              <a:t> and plant growth.</a:t>
            </a:r>
          </a:p>
          <a:p>
            <a:pPr marL="704772" lvl="1" indent="-352386" algn="l">
              <a:lnSpc>
                <a:spcPts val="4570"/>
              </a:lnSpc>
              <a:buFont typeface="Arial"/>
              <a:buChar char="•"/>
            </a:pPr>
            <a:r>
              <a:rPr lang="en-US" sz="3264">
                <a:solidFill>
                  <a:srgbClr val="155FAF"/>
                </a:solidFill>
                <a:latin typeface="Glacial Indifference"/>
                <a:ea typeface="Glacial Indifference"/>
                <a:cs typeface="Glacial Indifference"/>
                <a:sym typeface="Glacial Indifference"/>
              </a:rPr>
              <a:t>Climate change can lead to more </a:t>
            </a:r>
            <a:r>
              <a:rPr lang="en-US" sz="3264" b="1">
                <a:solidFill>
                  <a:srgbClr val="155FAF"/>
                </a:solidFill>
                <a:latin typeface="Glacial Indifference Bold"/>
                <a:ea typeface="Glacial Indifference Bold"/>
                <a:cs typeface="Glacial Indifference Bold"/>
                <a:sym typeface="Glacial Indifference Bold"/>
              </a:rPr>
              <a:t>drought</a:t>
            </a:r>
            <a:r>
              <a:rPr lang="en-US" sz="3264">
                <a:solidFill>
                  <a:srgbClr val="155FAF"/>
                </a:solidFill>
                <a:latin typeface="Glacial Indifference"/>
                <a:ea typeface="Glacial Indifference"/>
                <a:cs typeface="Glacial Indifference"/>
                <a:sym typeface="Glacial Indifference"/>
              </a:rPr>
              <a:t>. In some areas, drought can increase the </a:t>
            </a:r>
            <a:r>
              <a:rPr lang="en-US" sz="3264" b="1">
                <a:solidFill>
                  <a:srgbClr val="155FAF"/>
                </a:solidFill>
                <a:latin typeface="Glacial Indifference Bold"/>
                <a:ea typeface="Glacial Indifference Bold"/>
                <a:cs typeface="Glacial Indifference Bold"/>
                <a:sym typeface="Glacial Indifference Bold"/>
              </a:rPr>
              <a:t>concentration of salt </a:t>
            </a:r>
            <a:r>
              <a:rPr lang="en-US" sz="3264">
                <a:solidFill>
                  <a:srgbClr val="155FAF"/>
                </a:solidFill>
                <a:latin typeface="Glacial Indifference"/>
                <a:ea typeface="Glacial Indifference"/>
                <a:cs typeface="Glacial Indifference"/>
                <a:sym typeface="Glacial Indifference"/>
              </a:rPr>
              <a:t>in the soil, making it harder for seeds to </a:t>
            </a:r>
            <a:r>
              <a:rPr lang="en-US" sz="3264" b="1">
                <a:solidFill>
                  <a:srgbClr val="155FAF"/>
                </a:solidFill>
                <a:latin typeface="Glacial Indifference Bold"/>
                <a:ea typeface="Glacial Indifference Bold"/>
                <a:cs typeface="Glacial Indifference Bold"/>
                <a:sym typeface="Glacial Indifference Bold"/>
              </a:rPr>
              <a:t>germinate</a:t>
            </a:r>
            <a:r>
              <a:rPr lang="en-US" sz="3264">
                <a:solidFill>
                  <a:srgbClr val="155FAF"/>
                </a:solidFill>
                <a:latin typeface="Glacial Indifference"/>
                <a:ea typeface="Glacial Indifference"/>
                <a:cs typeface="Glacial Indifference"/>
                <a:sym typeface="Glacial Indifference"/>
              </a:rPr>
              <a:t> and plants to grow. </a:t>
            </a:r>
          </a:p>
          <a:p>
            <a:pPr marL="704772" lvl="1" indent="-352386" algn="l">
              <a:lnSpc>
                <a:spcPts val="4570"/>
              </a:lnSpc>
              <a:buFont typeface="Arial"/>
              <a:buChar char="•"/>
            </a:pPr>
            <a:r>
              <a:rPr lang="en-US" sz="3264">
                <a:solidFill>
                  <a:srgbClr val="155FAF"/>
                </a:solidFill>
                <a:latin typeface="Glacial Indifference"/>
                <a:ea typeface="Glacial Indifference"/>
                <a:cs typeface="Glacial Indifference"/>
                <a:sym typeface="Glacial Indifference"/>
              </a:rPr>
              <a:t>Scientists are experimenting with </a:t>
            </a:r>
            <a:r>
              <a:rPr lang="en-US" sz="3264" b="1">
                <a:solidFill>
                  <a:srgbClr val="155FAF"/>
                </a:solidFill>
                <a:latin typeface="Glacial Indifference Bold"/>
                <a:ea typeface="Glacial Indifference Bold"/>
                <a:cs typeface="Glacial Indifference Bold"/>
                <a:sym typeface="Glacial Indifference Bold"/>
              </a:rPr>
              <a:t>seed priming</a:t>
            </a:r>
            <a:r>
              <a:rPr lang="en-US" sz="3264">
                <a:solidFill>
                  <a:srgbClr val="155FAF"/>
                </a:solidFill>
                <a:latin typeface="Glacial Indifference"/>
                <a:ea typeface="Glacial Indifference"/>
                <a:cs typeface="Glacial Indifference"/>
                <a:sym typeface="Glacial Indifference"/>
              </a:rPr>
              <a:t>, which can help seeds </a:t>
            </a:r>
            <a:r>
              <a:rPr lang="en-US" sz="3264" b="1">
                <a:solidFill>
                  <a:srgbClr val="155FAF"/>
                </a:solidFill>
                <a:latin typeface="Glacial Indifference Bold"/>
                <a:ea typeface="Glacial Indifference Bold"/>
                <a:cs typeface="Glacial Indifference Bold"/>
                <a:sym typeface="Glacial Indifference Bold"/>
              </a:rPr>
              <a:t>germinate</a:t>
            </a:r>
            <a:r>
              <a:rPr lang="en-US" sz="3264">
                <a:solidFill>
                  <a:srgbClr val="155FAF"/>
                </a:solidFill>
                <a:latin typeface="Glacial Indifference"/>
                <a:ea typeface="Glacial Indifference"/>
                <a:cs typeface="Glacial Indifference"/>
                <a:sym typeface="Glacial Indifference"/>
              </a:rPr>
              <a:t> and grow under </a:t>
            </a:r>
            <a:r>
              <a:rPr lang="en-US" sz="3264" b="1">
                <a:solidFill>
                  <a:srgbClr val="155FAF"/>
                </a:solidFill>
                <a:latin typeface="Glacial Indifference Bold"/>
                <a:ea typeface="Glacial Indifference Bold"/>
                <a:cs typeface="Glacial Indifference Bold"/>
                <a:sym typeface="Glacial Indifference Bold"/>
              </a:rPr>
              <a:t>stressful conditions</a:t>
            </a:r>
            <a:r>
              <a:rPr lang="en-US" sz="3264">
                <a:solidFill>
                  <a:srgbClr val="155FAF"/>
                </a:solidFill>
                <a:latin typeface="Glacial Indifference"/>
                <a:ea typeface="Glacial Indifference"/>
                <a:cs typeface="Glacial Indifference"/>
                <a:sym typeface="Glacial Indifference"/>
              </a:rPr>
              <a:t>.</a:t>
            </a:r>
          </a:p>
          <a:p>
            <a:pPr marL="704772" lvl="1" indent="-352386" algn="l">
              <a:lnSpc>
                <a:spcPts val="4570"/>
              </a:lnSpc>
              <a:buFont typeface="Arial"/>
              <a:buChar char="•"/>
            </a:pPr>
            <a:endParaRPr lang="en-US" sz="3264">
              <a:solidFill>
                <a:srgbClr val="155FAF"/>
              </a:solidFill>
              <a:latin typeface="Glacial Indifference"/>
              <a:ea typeface="Glacial Indifference"/>
              <a:cs typeface="Glacial Indifference"/>
              <a:sym typeface="Glacial Indifference"/>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241238" y="0"/>
            <a:ext cx="16361087" cy="2128801"/>
            <a:chOff x="0" y="0"/>
            <a:chExt cx="5863444" cy="762914"/>
          </a:xfrm>
        </p:grpSpPr>
        <p:sp>
          <p:nvSpPr>
            <p:cNvPr id="3" name="Freeform 3"/>
            <p:cNvSpPr/>
            <p:nvPr/>
          </p:nvSpPr>
          <p:spPr>
            <a:xfrm>
              <a:off x="0" y="0"/>
              <a:ext cx="5863444" cy="762914"/>
            </a:xfrm>
            <a:custGeom>
              <a:avLst/>
              <a:gdLst/>
              <a:ahLst/>
              <a:cxnLst/>
              <a:rect l="l" t="t" r="r" b="b"/>
              <a:pathLst>
                <a:path w="5863444" h="762914">
                  <a:moveTo>
                    <a:pt x="0" y="0"/>
                  </a:moveTo>
                  <a:lnTo>
                    <a:pt x="5863444" y="0"/>
                  </a:lnTo>
                  <a:lnTo>
                    <a:pt x="5863444" y="762914"/>
                  </a:lnTo>
                  <a:lnTo>
                    <a:pt x="0" y="762914"/>
                  </a:lnTo>
                  <a:close/>
                </a:path>
              </a:pathLst>
            </a:custGeom>
            <a:solidFill>
              <a:srgbClr val="155FAF"/>
            </a:solidFill>
          </p:spPr>
          <p:txBody>
            <a:bodyPr/>
            <a:lstStyle/>
            <a:p>
              <a:endParaRPr lang="en-IE"/>
            </a:p>
          </p:txBody>
        </p:sp>
        <p:sp>
          <p:nvSpPr>
            <p:cNvPr id="4" name="TextBox 4"/>
            <p:cNvSpPr txBox="1"/>
            <p:nvPr/>
          </p:nvSpPr>
          <p:spPr>
            <a:xfrm>
              <a:off x="0" y="-28575"/>
              <a:ext cx="5863444" cy="791489"/>
            </a:xfrm>
            <a:prstGeom prst="rect">
              <a:avLst/>
            </a:prstGeom>
          </p:spPr>
          <p:txBody>
            <a:bodyPr lIns="50800" tIns="50800" rIns="50800" bIns="50800" rtlCol="0" anchor="ctr"/>
            <a:lstStyle/>
            <a:p>
              <a:pPr algn="ctr">
                <a:lnSpc>
                  <a:spcPts val="1773"/>
                </a:lnSpc>
              </a:pPr>
              <a:endParaRPr/>
            </a:p>
          </p:txBody>
        </p:sp>
      </p:grpSp>
      <p:sp>
        <p:nvSpPr>
          <p:cNvPr id="5" name="Freeform 5"/>
          <p:cNvSpPr/>
          <p:nvPr/>
        </p:nvSpPr>
        <p:spPr>
          <a:xfrm>
            <a:off x="66947" y="205295"/>
            <a:ext cx="1923506" cy="1923506"/>
          </a:xfrm>
          <a:custGeom>
            <a:avLst/>
            <a:gdLst/>
            <a:ahLst/>
            <a:cxnLst/>
            <a:rect l="l" t="t" r="r" b="b"/>
            <a:pathLst>
              <a:path w="1923506" h="1923506">
                <a:moveTo>
                  <a:pt x="0" y="0"/>
                </a:moveTo>
                <a:lnTo>
                  <a:pt x="1923506" y="0"/>
                </a:lnTo>
                <a:lnTo>
                  <a:pt x="1923506" y="1923506"/>
                </a:lnTo>
                <a:lnTo>
                  <a:pt x="0" y="1923506"/>
                </a:lnTo>
                <a:lnTo>
                  <a:pt x="0" y="0"/>
                </a:lnTo>
                <a:close/>
              </a:path>
            </a:pathLst>
          </a:custGeom>
          <a:blipFill>
            <a:blip r:embed="rId2"/>
            <a:stretch>
              <a:fillRect/>
            </a:stretch>
          </a:blipFill>
        </p:spPr>
        <p:txBody>
          <a:bodyPr/>
          <a:lstStyle/>
          <a:p>
            <a:endParaRPr lang="en-IE"/>
          </a:p>
        </p:txBody>
      </p:sp>
      <p:sp>
        <p:nvSpPr>
          <p:cNvPr id="6" name="Freeform 6"/>
          <p:cNvSpPr/>
          <p:nvPr/>
        </p:nvSpPr>
        <p:spPr>
          <a:xfrm>
            <a:off x="2241238" y="2851593"/>
            <a:ext cx="7131777" cy="6053399"/>
          </a:xfrm>
          <a:custGeom>
            <a:avLst/>
            <a:gdLst/>
            <a:ahLst/>
            <a:cxnLst/>
            <a:rect l="l" t="t" r="r" b="b"/>
            <a:pathLst>
              <a:path w="7131777" h="6053399">
                <a:moveTo>
                  <a:pt x="0" y="0"/>
                </a:moveTo>
                <a:lnTo>
                  <a:pt x="7131778" y="0"/>
                </a:lnTo>
                <a:lnTo>
                  <a:pt x="7131778" y="6053399"/>
                </a:lnTo>
                <a:lnTo>
                  <a:pt x="0" y="6053399"/>
                </a:lnTo>
                <a:lnTo>
                  <a:pt x="0" y="0"/>
                </a:lnTo>
                <a:close/>
              </a:path>
            </a:pathLst>
          </a:custGeom>
          <a:blipFill>
            <a:blip r:embed="rId3"/>
            <a:stretch>
              <a:fillRect r="-6099"/>
            </a:stretch>
          </a:blipFill>
        </p:spPr>
        <p:txBody>
          <a:bodyPr/>
          <a:lstStyle/>
          <a:p>
            <a:endParaRPr lang="en-IE"/>
          </a:p>
        </p:txBody>
      </p:sp>
      <p:sp>
        <p:nvSpPr>
          <p:cNvPr id="7" name="TextBox 7"/>
          <p:cNvSpPr txBox="1"/>
          <p:nvPr/>
        </p:nvSpPr>
        <p:spPr>
          <a:xfrm>
            <a:off x="10421782" y="3290849"/>
            <a:ext cx="6506928" cy="5117736"/>
          </a:xfrm>
          <a:prstGeom prst="rect">
            <a:avLst/>
          </a:prstGeom>
        </p:spPr>
        <p:txBody>
          <a:bodyPr lIns="0" tIns="0" rIns="0" bIns="0" rtlCol="0" anchor="t">
            <a:spAutoFit/>
          </a:bodyPr>
          <a:lstStyle/>
          <a:p>
            <a:pPr algn="l">
              <a:lnSpc>
                <a:spcPts val="4570"/>
              </a:lnSpc>
            </a:pPr>
            <a:r>
              <a:rPr lang="en-US" sz="3264">
                <a:solidFill>
                  <a:srgbClr val="155FAF"/>
                </a:solidFill>
                <a:latin typeface="Glacial Indifference"/>
                <a:ea typeface="Glacial Indifference"/>
                <a:cs typeface="Glacial Indifference"/>
                <a:sym typeface="Glacial Indifference"/>
              </a:rPr>
              <a:t>Now that you have learned about </a:t>
            </a:r>
            <a:r>
              <a:rPr lang="en-US" sz="3264" b="1">
                <a:solidFill>
                  <a:srgbClr val="155FAF"/>
                </a:solidFill>
                <a:latin typeface="Glacial Indifference Bold"/>
                <a:ea typeface="Glacial Indifference Bold"/>
                <a:cs typeface="Glacial Indifference Bold"/>
                <a:sym typeface="Glacial Indifference Bold"/>
              </a:rPr>
              <a:t>seeds</a:t>
            </a:r>
            <a:r>
              <a:rPr lang="en-US" sz="3264">
                <a:solidFill>
                  <a:srgbClr val="155FAF"/>
                </a:solidFill>
                <a:latin typeface="Glacial Indifference"/>
                <a:ea typeface="Glacial Indifference"/>
                <a:cs typeface="Glacial Indifference"/>
                <a:sym typeface="Glacial Indifference"/>
              </a:rPr>
              <a:t>, </a:t>
            </a:r>
            <a:r>
              <a:rPr lang="en-US" sz="3264" b="1">
                <a:solidFill>
                  <a:srgbClr val="155FAF"/>
                </a:solidFill>
                <a:latin typeface="Glacial Indifference Bold"/>
                <a:ea typeface="Glacial Indifference Bold"/>
                <a:cs typeface="Glacial Indifference Bold"/>
                <a:sym typeface="Glacial Indifference Bold"/>
              </a:rPr>
              <a:t>germination</a:t>
            </a:r>
            <a:r>
              <a:rPr lang="en-US" sz="3264">
                <a:solidFill>
                  <a:srgbClr val="155FAF"/>
                </a:solidFill>
                <a:latin typeface="Glacial Indifference"/>
                <a:ea typeface="Glacial Indifference"/>
                <a:cs typeface="Glacial Indifference"/>
                <a:sym typeface="Glacial Indifference"/>
              </a:rPr>
              <a:t>, </a:t>
            </a:r>
            <a:r>
              <a:rPr lang="en-US" sz="3264" b="1">
                <a:solidFill>
                  <a:srgbClr val="155FAF"/>
                </a:solidFill>
                <a:latin typeface="Glacial Indifference Bold"/>
                <a:ea typeface="Glacial Indifference Bold"/>
                <a:cs typeface="Glacial Indifference Bold"/>
                <a:sym typeface="Glacial Indifference Bold"/>
              </a:rPr>
              <a:t>plant stress</a:t>
            </a:r>
            <a:r>
              <a:rPr lang="en-US" sz="3264">
                <a:solidFill>
                  <a:srgbClr val="155FAF"/>
                </a:solidFill>
                <a:latin typeface="Glacial Indifference"/>
                <a:ea typeface="Glacial Indifference"/>
                <a:cs typeface="Glacial Indifference"/>
                <a:sym typeface="Glacial Indifference"/>
              </a:rPr>
              <a:t> and </a:t>
            </a:r>
            <a:r>
              <a:rPr lang="en-US" sz="3264" b="1">
                <a:solidFill>
                  <a:srgbClr val="155FAF"/>
                </a:solidFill>
                <a:latin typeface="Glacial Indifference Bold"/>
                <a:ea typeface="Glacial Indifference Bold"/>
                <a:cs typeface="Glacial Indifference Bold"/>
                <a:sym typeface="Glacial Indifference Bold"/>
              </a:rPr>
              <a:t>seed priming</a:t>
            </a:r>
            <a:r>
              <a:rPr lang="en-US" sz="3264">
                <a:solidFill>
                  <a:srgbClr val="155FAF"/>
                </a:solidFill>
                <a:latin typeface="Glacial Indifference"/>
                <a:ea typeface="Glacial Indifference"/>
                <a:cs typeface="Glacial Indifference"/>
                <a:sym typeface="Glacial Indifference"/>
              </a:rPr>
              <a:t>, it is time to plan your classroom experiment.</a:t>
            </a:r>
          </a:p>
          <a:p>
            <a:pPr algn="l">
              <a:lnSpc>
                <a:spcPts val="4570"/>
              </a:lnSpc>
            </a:pPr>
            <a:endParaRPr lang="en-US" sz="3264">
              <a:solidFill>
                <a:srgbClr val="155FAF"/>
              </a:solidFill>
              <a:latin typeface="Glacial Indifference"/>
              <a:ea typeface="Glacial Indifference"/>
              <a:cs typeface="Glacial Indifference"/>
              <a:sym typeface="Glacial Indifference"/>
            </a:endParaRPr>
          </a:p>
          <a:p>
            <a:pPr marL="0" lvl="0" indent="0" algn="l">
              <a:lnSpc>
                <a:spcPts val="4570"/>
              </a:lnSpc>
              <a:spcBef>
                <a:spcPct val="0"/>
              </a:spcBef>
            </a:pPr>
            <a:r>
              <a:rPr lang="en-US" sz="3264">
                <a:solidFill>
                  <a:srgbClr val="155FAF"/>
                </a:solidFill>
                <a:latin typeface="Glacial Indifference"/>
                <a:ea typeface="Glacial Indifference"/>
                <a:cs typeface="Glacial Indifference"/>
                <a:sym typeface="Glacial Indifference"/>
              </a:rPr>
              <a:t>First, let’s look at one of the methods scientists use to plan and carry out experiments.</a:t>
            </a:r>
          </a:p>
          <a:p>
            <a:pPr marL="0" lvl="0" indent="0" algn="l">
              <a:lnSpc>
                <a:spcPts val="4570"/>
              </a:lnSpc>
              <a:spcBef>
                <a:spcPct val="0"/>
              </a:spcBef>
            </a:pPr>
            <a:endParaRPr lang="en-US" sz="3264">
              <a:solidFill>
                <a:srgbClr val="155FAF"/>
              </a:solidFill>
              <a:latin typeface="Glacial Indifference"/>
              <a:ea typeface="Glacial Indifference"/>
              <a:cs typeface="Glacial Indifference"/>
              <a:sym typeface="Glacial Indifference"/>
            </a:endParaRPr>
          </a:p>
        </p:txBody>
      </p:sp>
      <p:sp>
        <p:nvSpPr>
          <p:cNvPr id="8" name="TextBox 8"/>
          <p:cNvSpPr txBox="1"/>
          <p:nvPr/>
        </p:nvSpPr>
        <p:spPr>
          <a:xfrm>
            <a:off x="2241238" y="426401"/>
            <a:ext cx="9966271" cy="1071248"/>
          </a:xfrm>
          <a:prstGeom prst="rect">
            <a:avLst/>
          </a:prstGeom>
        </p:spPr>
        <p:txBody>
          <a:bodyPr lIns="0" tIns="0" rIns="0" bIns="0" rtlCol="0" anchor="t">
            <a:spAutoFit/>
          </a:bodyPr>
          <a:lstStyle/>
          <a:p>
            <a:pPr algn="ctr">
              <a:lnSpc>
                <a:spcPts val="8679"/>
              </a:lnSpc>
              <a:spcBef>
                <a:spcPct val="0"/>
              </a:spcBef>
            </a:pPr>
            <a:r>
              <a:rPr lang="en-US" sz="6199">
                <a:solidFill>
                  <a:srgbClr val="FFDE59"/>
                </a:solidFill>
                <a:latin typeface="Bobby Jones"/>
                <a:ea typeface="Bobby Jones"/>
                <a:cs typeface="Bobby Jones"/>
                <a:sym typeface="Bobby Jones"/>
              </a:rPr>
              <a:t>Planning your experiment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241238" y="0"/>
            <a:ext cx="16361087" cy="2128801"/>
            <a:chOff x="0" y="0"/>
            <a:chExt cx="5863444" cy="762914"/>
          </a:xfrm>
        </p:grpSpPr>
        <p:sp>
          <p:nvSpPr>
            <p:cNvPr id="3" name="Freeform 3"/>
            <p:cNvSpPr/>
            <p:nvPr/>
          </p:nvSpPr>
          <p:spPr>
            <a:xfrm>
              <a:off x="0" y="0"/>
              <a:ext cx="5863444" cy="762914"/>
            </a:xfrm>
            <a:custGeom>
              <a:avLst/>
              <a:gdLst/>
              <a:ahLst/>
              <a:cxnLst/>
              <a:rect l="l" t="t" r="r" b="b"/>
              <a:pathLst>
                <a:path w="5863444" h="762914">
                  <a:moveTo>
                    <a:pt x="0" y="0"/>
                  </a:moveTo>
                  <a:lnTo>
                    <a:pt x="5863444" y="0"/>
                  </a:lnTo>
                  <a:lnTo>
                    <a:pt x="5863444" y="762914"/>
                  </a:lnTo>
                  <a:lnTo>
                    <a:pt x="0" y="762914"/>
                  </a:lnTo>
                  <a:close/>
                </a:path>
              </a:pathLst>
            </a:custGeom>
            <a:solidFill>
              <a:srgbClr val="155FAF"/>
            </a:solidFill>
          </p:spPr>
          <p:txBody>
            <a:bodyPr/>
            <a:lstStyle/>
            <a:p>
              <a:endParaRPr lang="en-IE"/>
            </a:p>
          </p:txBody>
        </p:sp>
        <p:sp>
          <p:nvSpPr>
            <p:cNvPr id="4" name="TextBox 4"/>
            <p:cNvSpPr txBox="1"/>
            <p:nvPr/>
          </p:nvSpPr>
          <p:spPr>
            <a:xfrm>
              <a:off x="0" y="-28575"/>
              <a:ext cx="5863444" cy="791489"/>
            </a:xfrm>
            <a:prstGeom prst="rect">
              <a:avLst/>
            </a:prstGeom>
          </p:spPr>
          <p:txBody>
            <a:bodyPr lIns="50800" tIns="50800" rIns="50800" bIns="50800" rtlCol="0" anchor="ctr"/>
            <a:lstStyle/>
            <a:p>
              <a:pPr algn="ctr">
                <a:lnSpc>
                  <a:spcPts val="1773"/>
                </a:lnSpc>
              </a:pPr>
              <a:endParaRPr/>
            </a:p>
          </p:txBody>
        </p:sp>
      </p:grpSp>
      <p:sp>
        <p:nvSpPr>
          <p:cNvPr id="5" name="Freeform 5"/>
          <p:cNvSpPr/>
          <p:nvPr/>
        </p:nvSpPr>
        <p:spPr>
          <a:xfrm>
            <a:off x="66947" y="205295"/>
            <a:ext cx="1923506" cy="1923506"/>
          </a:xfrm>
          <a:custGeom>
            <a:avLst/>
            <a:gdLst/>
            <a:ahLst/>
            <a:cxnLst/>
            <a:rect l="l" t="t" r="r" b="b"/>
            <a:pathLst>
              <a:path w="1923506" h="1923506">
                <a:moveTo>
                  <a:pt x="0" y="0"/>
                </a:moveTo>
                <a:lnTo>
                  <a:pt x="1923506" y="0"/>
                </a:lnTo>
                <a:lnTo>
                  <a:pt x="1923506" y="1923506"/>
                </a:lnTo>
                <a:lnTo>
                  <a:pt x="0" y="1923506"/>
                </a:lnTo>
                <a:lnTo>
                  <a:pt x="0" y="0"/>
                </a:lnTo>
                <a:close/>
              </a:path>
            </a:pathLst>
          </a:custGeom>
          <a:blipFill>
            <a:blip r:embed="rId2"/>
            <a:stretch>
              <a:fillRect/>
            </a:stretch>
          </a:blipFill>
        </p:spPr>
        <p:txBody>
          <a:bodyPr/>
          <a:lstStyle/>
          <a:p>
            <a:endParaRPr lang="en-IE"/>
          </a:p>
        </p:txBody>
      </p:sp>
      <p:sp>
        <p:nvSpPr>
          <p:cNvPr id="6" name="TextBox 6"/>
          <p:cNvSpPr txBox="1"/>
          <p:nvPr/>
        </p:nvSpPr>
        <p:spPr>
          <a:xfrm>
            <a:off x="5050815" y="2558505"/>
            <a:ext cx="12981621" cy="6836046"/>
          </a:xfrm>
          <a:prstGeom prst="rect">
            <a:avLst/>
          </a:prstGeom>
        </p:spPr>
        <p:txBody>
          <a:bodyPr lIns="0" tIns="0" rIns="0" bIns="0" rtlCol="0" anchor="t">
            <a:spAutoFit/>
          </a:bodyPr>
          <a:lstStyle/>
          <a:p>
            <a:pPr algn="l">
              <a:lnSpc>
                <a:spcPts val="4150"/>
              </a:lnSpc>
            </a:pPr>
            <a:r>
              <a:rPr lang="en-US" sz="2964">
                <a:solidFill>
                  <a:srgbClr val="155FAF"/>
                </a:solidFill>
                <a:latin typeface="Glacial Indifference"/>
                <a:ea typeface="Glacial Indifference"/>
                <a:cs typeface="Glacial Indifference"/>
                <a:sym typeface="Glacial Indifference"/>
              </a:rPr>
              <a:t>The </a:t>
            </a:r>
            <a:r>
              <a:rPr lang="en-US" sz="2964" b="1">
                <a:solidFill>
                  <a:srgbClr val="155FAF"/>
                </a:solidFill>
                <a:latin typeface="Glacial Indifference Bold"/>
                <a:ea typeface="Glacial Indifference Bold"/>
                <a:cs typeface="Glacial Indifference Bold"/>
                <a:sym typeface="Glacial Indifference Bold"/>
              </a:rPr>
              <a:t>Scientific Method</a:t>
            </a:r>
            <a:r>
              <a:rPr lang="en-US" sz="2964">
                <a:solidFill>
                  <a:srgbClr val="155FAF"/>
                </a:solidFill>
                <a:latin typeface="Glacial Indifference"/>
                <a:ea typeface="Glacial Indifference"/>
                <a:cs typeface="Glacial Indifference"/>
                <a:sym typeface="Glacial Indifference"/>
              </a:rPr>
              <a:t> is a way scientists learn about the world and solve problems. Scientists start with a </a:t>
            </a:r>
            <a:r>
              <a:rPr lang="en-US" sz="2964" b="1">
                <a:solidFill>
                  <a:srgbClr val="155FAF"/>
                </a:solidFill>
                <a:latin typeface="Glacial Indifference Bold"/>
                <a:ea typeface="Glacial Indifference Bold"/>
                <a:cs typeface="Glacial Indifference Bold"/>
                <a:sym typeface="Glacial Indifference Bold"/>
              </a:rPr>
              <a:t>question</a:t>
            </a:r>
            <a:r>
              <a:rPr lang="en-US" sz="2964">
                <a:solidFill>
                  <a:srgbClr val="155FAF"/>
                </a:solidFill>
                <a:latin typeface="Glacial Indifference"/>
                <a:ea typeface="Glacial Indifference"/>
                <a:cs typeface="Glacial Indifference"/>
                <a:sym typeface="Glacial Indifference"/>
              </a:rPr>
              <a:t>. They learn about the topic and use what they know to make a </a:t>
            </a:r>
            <a:r>
              <a:rPr lang="en-US" sz="2964" b="1">
                <a:solidFill>
                  <a:srgbClr val="155FAF"/>
                </a:solidFill>
                <a:latin typeface="Glacial Indifference Bold"/>
                <a:ea typeface="Glacial Indifference Bold"/>
                <a:cs typeface="Glacial Indifference Bold"/>
                <a:sym typeface="Glacial Indifference Bold"/>
              </a:rPr>
              <a:t>hypothesis</a:t>
            </a:r>
            <a:r>
              <a:rPr lang="en-US" sz="2964">
                <a:solidFill>
                  <a:srgbClr val="155FAF"/>
                </a:solidFill>
                <a:latin typeface="Glacial Indifference"/>
                <a:ea typeface="Glacial Indifference"/>
                <a:cs typeface="Glacial Indifference"/>
                <a:sym typeface="Glacial Indifference"/>
              </a:rPr>
              <a:t>: their best guess about what will happen.</a:t>
            </a:r>
          </a:p>
          <a:p>
            <a:pPr algn="l">
              <a:lnSpc>
                <a:spcPts val="4150"/>
              </a:lnSpc>
            </a:pPr>
            <a:endParaRPr lang="en-US" sz="2964">
              <a:solidFill>
                <a:srgbClr val="155FAF"/>
              </a:solidFill>
              <a:latin typeface="Glacial Indifference"/>
              <a:ea typeface="Glacial Indifference"/>
              <a:cs typeface="Glacial Indifference"/>
              <a:sym typeface="Glacial Indifference"/>
            </a:endParaRPr>
          </a:p>
          <a:p>
            <a:pPr algn="l">
              <a:lnSpc>
                <a:spcPts val="4150"/>
              </a:lnSpc>
            </a:pPr>
            <a:r>
              <a:rPr lang="en-US" sz="2964">
                <a:solidFill>
                  <a:srgbClr val="155FAF"/>
                </a:solidFill>
                <a:latin typeface="Glacial Indifference"/>
                <a:ea typeface="Glacial Indifference"/>
                <a:cs typeface="Glacial Indifference"/>
                <a:sym typeface="Glacial Indifference"/>
              </a:rPr>
              <a:t>Next, they do an </a:t>
            </a:r>
            <a:r>
              <a:rPr lang="en-US" sz="2964" b="1">
                <a:solidFill>
                  <a:srgbClr val="155FAF"/>
                </a:solidFill>
                <a:latin typeface="Glacial Indifference Bold"/>
                <a:ea typeface="Glacial Indifference Bold"/>
                <a:cs typeface="Glacial Indifference Bold"/>
                <a:sym typeface="Glacial Indifference Bold"/>
              </a:rPr>
              <a:t>experiment</a:t>
            </a:r>
            <a:r>
              <a:rPr lang="en-US" sz="2964">
                <a:solidFill>
                  <a:srgbClr val="155FAF"/>
                </a:solidFill>
                <a:latin typeface="Glacial Indifference"/>
                <a:ea typeface="Glacial Indifference"/>
                <a:cs typeface="Glacial Indifference"/>
                <a:sym typeface="Glacial Indifference"/>
              </a:rPr>
              <a:t> to test their </a:t>
            </a:r>
            <a:r>
              <a:rPr lang="en-US" sz="2964" b="1">
                <a:solidFill>
                  <a:srgbClr val="155FAF"/>
                </a:solidFill>
                <a:latin typeface="Glacial Indifference Bold"/>
                <a:ea typeface="Glacial Indifference Bold"/>
                <a:cs typeface="Glacial Indifference Bold"/>
                <a:sym typeface="Glacial Indifference Bold"/>
              </a:rPr>
              <a:t>hypothesis</a:t>
            </a:r>
            <a:r>
              <a:rPr lang="en-US" sz="2964">
                <a:solidFill>
                  <a:srgbClr val="155FAF"/>
                </a:solidFill>
                <a:latin typeface="Glacial Indifference"/>
                <a:ea typeface="Glacial Indifference"/>
                <a:cs typeface="Glacial Indifference"/>
                <a:sym typeface="Glacial Indifference"/>
              </a:rPr>
              <a:t>. They make </a:t>
            </a:r>
            <a:r>
              <a:rPr lang="en-US" sz="2964" b="1">
                <a:solidFill>
                  <a:srgbClr val="155FAF"/>
                </a:solidFill>
                <a:latin typeface="Glacial Indifference Bold"/>
                <a:ea typeface="Glacial Indifference Bold"/>
                <a:cs typeface="Glacial Indifference Bold"/>
                <a:sym typeface="Glacial Indifference Bold"/>
              </a:rPr>
              <a:t>observations</a:t>
            </a:r>
            <a:r>
              <a:rPr lang="en-US" sz="2964">
                <a:solidFill>
                  <a:srgbClr val="155FAF"/>
                </a:solidFill>
                <a:latin typeface="Glacial Indifference"/>
                <a:ea typeface="Glacial Indifference"/>
                <a:cs typeface="Glacial Indifference"/>
                <a:sym typeface="Glacial Indifference"/>
              </a:rPr>
              <a:t> and take </a:t>
            </a:r>
            <a:r>
              <a:rPr lang="en-US" sz="2964" b="1">
                <a:solidFill>
                  <a:srgbClr val="155FAF"/>
                </a:solidFill>
                <a:latin typeface="Glacial Indifference Bold"/>
                <a:ea typeface="Glacial Indifference Bold"/>
                <a:cs typeface="Glacial Indifference Bold"/>
                <a:sym typeface="Glacial Indifference Bold"/>
              </a:rPr>
              <a:t>measurements</a:t>
            </a:r>
            <a:r>
              <a:rPr lang="en-US" sz="2964">
                <a:solidFill>
                  <a:srgbClr val="155FAF"/>
                </a:solidFill>
                <a:latin typeface="Glacial Indifference"/>
                <a:ea typeface="Glacial Indifference"/>
                <a:cs typeface="Glacial Indifference"/>
                <a:sym typeface="Glacial Indifference"/>
              </a:rPr>
              <a:t>. Everything they record is called </a:t>
            </a:r>
            <a:r>
              <a:rPr lang="en-US" sz="2964" b="1">
                <a:solidFill>
                  <a:srgbClr val="155FAF"/>
                </a:solidFill>
                <a:latin typeface="Glacial Indifference Bold"/>
                <a:ea typeface="Glacial Indifference Bold"/>
                <a:cs typeface="Glacial Indifference Bold"/>
                <a:sym typeface="Glacial Indifference Bold"/>
              </a:rPr>
              <a:t>data</a:t>
            </a:r>
            <a:r>
              <a:rPr lang="en-US" sz="2964">
                <a:solidFill>
                  <a:srgbClr val="155FAF"/>
                </a:solidFill>
                <a:latin typeface="Glacial Indifference"/>
                <a:ea typeface="Glacial Indifference"/>
                <a:cs typeface="Glacial Indifference"/>
                <a:sym typeface="Glacial Indifference"/>
              </a:rPr>
              <a:t>.</a:t>
            </a:r>
          </a:p>
          <a:p>
            <a:pPr algn="l">
              <a:lnSpc>
                <a:spcPts val="4150"/>
              </a:lnSpc>
            </a:pPr>
            <a:endParaRPr lang="en-US" sz="2964">
              <a:solidFill>
                <a:srgbClr val="155FAF"/>
              </a:solidFill>
              <a:latin typeface="Glacial Indifference"/>
              <a:ea typeface="Glacial Indifference"/>
              <a:cs typeface="Glacial Indifference"/>
              <a:sym typeface="Glacial Indifference"/>
            </a:endParaRPr>
          </a:p>
          <a:p>
            <a:pPr algn="l">
              <a:lnSpc>
                <a:spcPts val="4150"/>
              </a:lnSpc>
            </a:pPr>
            <a:r>
              <a:rPr lang="en-US" sz="2964">
                <a:solidFill>
                  <a:srgbClr val="155FAF"/>
                </a:solidFill>
                <a:latin typeface="Glacial Indifference"/>
                <a:ea typeface="Glacial Indifference"/>
                <a:cs typeface="Glacial Indifference"/>
                <a:sym typeface="Glacial Indifference"/>
              </a:rPr>
              <a:t>Scientists look at what they recorded to find their </a:t>
            </a:r>
            <a:r>
              <a:rPr lang="en-US" sz="2964" b="1">
                <a:solidFill>
                  <a:srgbClr val="155FAF"/>
                </a:solidFill>
                <a:latin typeface="Glacial Indifference Bold"/>
                <a:ea typeface="Glacial Indifference Bold"/>
                <a:cs typeface="Glacial Indifference Bold"/>
                <a:sym typeface="Glacial Indifference Bold"/>
              </a:rPr>
              <a:t>results</a:t>
            </a:r>
            <a:r>
              <a:rPr lang="en-US" sz="2964">
                <a:solidFill>
                  <a:srgbClr val="155FAF"/>
                </a:solidFill>
                <a:latin typeface="Glacial Indifference"/>
                <a:ea typeface="Glacial Indifference"/>
                <a:cs typeface="Glacial Indifference"/>
                <a:sym typeface="Glacial Indifference"/>
              </a:rPr>
              <a:t>: what happened in the experiment. They use their </a:t>
            </a:r>
            <a:r>
              <a:rPr lang="en-US" sz="2964" b="1">
                <a:solidFill>
                  <a:srgbClr val="155FAF"/>
                </a:solidFill>
                <a:latin typeface="Glacial Indifference Bold"/>
                <a:ea typeface="Glacial Indifference Bold"/>
                <a:cs typeface="Glacial Indifference Bold"/>
                <a:sym typeface="Glacial Indifference Bold"/>
              </a:rPr>
              <a:t>results</a:t>
            </a:r>
            <a:r>
              <a:rPr lang="en-US" sz="2964">
                <a:solidFill>
                  <a:srgbClr val="155FAF"/>
                </a:solidFill>
                <a:latin typeface="Glacial Indifference"/>
                <a:ea typeface="Glacial Indifference"/>
                <a:cs typeface="Glacial Indifference"/>
                <a:sym typeface="Glacial Indifference"/>
              </a:rPr>
              <a:t> to make a </a:t>
            </a:r>
            <a:r>
              <a:rPr lang="en-US" sz="2964" b="1">
                <a:solidFill>
                  <a:srgbClr val="155FAF"/>
                </a:solidFill>
                <a:latin typeface="Glacial Indifference Bold"/>
                <a:ea typeface="Glacial Indifference Bold"/>
                <a:cs typeface="Glacial Indifference Bold"/>
                <a:sym typeface="Glacial Indifference Bold"/>
              </a:rPr>
              <a:t>conclusion</a:t>
            </a:r>
            <a:r>
              <a:rPr lang="en-US" sz="2964">
                <a:solidFill>
                  <a:srgbClr val="155FAF"/>
                </a:solidFill>
                <a:latin typeface="Glacial Indifference"/>
                <a:ea typeface="Glacial Indifference"/>
                <a:cs typeface="Glacial Indifference"/>
                <a:sym typeface="Glacial Indifference"/>
              </a:rPr>
              <a:t> and decide whether their </a:t>
            </a:r>
            <a:r>
              <a:rPr lang="en-US" sz="2964" b="1">
                <a:solidFill>
                  <a:srgbClr val="155FAF"/>
                </a:solidFill>
                <a:latin typeface="Glacial Indifference Bold"/>
                <a:ea typeface="Glacial Indifference Bold"/>
                <a:cs typeface="Glacial Indifference Bold"/>
                <a:sym typeface="Glacial Indifference Bold"/>
              </a:rPr>
              <a:t>hypothesis</a:t>
            </a:r>
            <a:r>
              <a:rPr lang="en-US" sz="2964">
                <a:solidFill>
                  <a:srgbClr val="155FAF"/>
                </a:solidFill>
                <a:latin typeface="Glacial Indifference"/>
                <a:ea typeface="Glacial Indifference"/>
                <a:cs typeface="Glacial Indifference"/>
                <a:sym typeface="Glacial Indifference"/>
              </a:rPr>
              <a:t> was right or wrong.</a:t>
            </a:r>
          </a:p>
          <a:p>
            <a:pPr algn="l">
              <a:lnSpc>
                <a:spcPts val="4150"/>
              </a:lnSpc>
            </a:pPr>
            <a:endParaRPr lang="en-US" sz="2964">
              <a:solidFill>
                <a:srgbClr val="155FAF"/>
              </a:solidFill>
              <a:latin typeface="Glacial Indifference"/>
              <a:ea typeface="Glacial Indifference"/>
              <a:cs typeface="Glacial Indifference"/>
              <a:sym typeface="Glacial Indifference"/>
            </a:endParaRPr>
          </a:p>
          <a:p>
            <a:pPr algn="l">
              <a:lnSpc>
                <a:spcPts val="4150"/>
              </a:lnSpc>
            </a:pPr>
            <a:r>
              <a:rPr lang="en-US" sz="2964">
                <a:solidFill>
                  <a:srgbClr val="155FAF"/>
                </a:solidFill>
                <a:latin typeface="Glacial Indifference"/>
                <a:ea typeface="Glacial Indifference"/>
                <a:cs typeface="Glacial Indifference"/>
                <a:sym typeface="Glacial Indifference"/>
              </a:rPr>
              <a:t>Finally, scientists </a:t>
            </a:r>
            <a:r>
              <a:rPr lang="en-US" sz="2964" b="1">
                <a:solidFill>
                  <a:srgbClr val="155FAF"/>
                </a:solidFill>
                <a:latin typeface="Glacial Indifference Bold"/>
                <a:ea typeface="Glacial Indifference Bold"/>
                <a:cs typeface="Glacial Indifference Bold"/>
                <a:sym typeface="Glacial Indifference Bold"/>
              </a:rPr>
              <a:t>share</a:t>
            </a:r>
            <a:r>
              <a:rPr lang="en-US" sz="2964">
                <a:solidFill>
                  <a:srgbClr val="155FAF"/>
                </a:solidFill>
                <a:latin typeface="Glacial Indifference"/>
                <a:ea typeface="Glacial Indifference"/>
                <a:cs typeface="Glacial Indifference"/>
                <a:sym typeface="Glacial Indifference"/>
              </a:rPr>
              <a:t> what they found with others.</a:t>
            </a:r>
          </a:p>
          <a:p>
            <a:pPr marL="0" lvl="0" indent="0" algn="l">
              <a:lnSpc>
                <a:spcPts val="4570"/>
              </a:lnSpc>
              <a:spcBef>
                <a:spcPct val="0"/>
              </a:spcBef>
            </a:pPr>
            <a:endParaRPr lang="en-US" sz="2964">
              <a:solidFill>
                <a:srgbClr val="155FAF"/>
              </a:solidFill>
              <a:latin typeface="Glacial Indifference"/>
              <a:ea typeface="Glacial Indifference"/>
              <a:cs typeface="Glacial Indifference"/>
              <a:sym typeface="Glacial Indifference"/>
            </a:endParaRPr>
          </a:p>
        </p:txBody>
      </p:sp>
      <p:sp>
        <p:nvSpPr>
          <p:cNvPr id="7" name="Freeform 7"/>
          <p:cNvSpPr/>
          <p:nvPr/>
        </p:nvSpPr>
        <p:spPr>
          <a:xfrm>
            <a:off x="2241238" y="3751856"/>
            <a:ext cx="2451533" cy="2703897"/>
          </a:xfrm>
          <a:custGeom>
            <a:avLst/>
            <a:gdLst/>
            <a:ahLst/>
            <a:cxnLst/>
            <a:rect l="l" t="t" r="r" b="b"/>
            <a:pathLst>
              <a:path w="2451533" h="2703897">
                <a:moveTo>
                  <a:pt x="0" y="0"/>
                </a:moveTo>
                <a:lnTo>
                  <a:pt x="2451534" y="0"/>
                </a:lnTo>
                <a:lnTo>
                  <a:pt x="2451534" y="2703898"/>
                </a:lnTo>
                <a:lnTo>
                  <a:pt x="0" y="27038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IE"/>
          </a:p>
        </p:txBody>
      </p:sp>
      <p:sp>
        <p:nvSpPr>
          <p:cNvPr id="8" name="TextBox 8"/>
          <p:cNvSpPr txBox="1"/>
          <p:nvPr/>
        </p:nvSpPr>
        <p:spPr>
          <a:xfrm>
            <a:off x="2850198" y="426401"/>
            <a:ext cx="9966271" cy="1071248"/>
          </a:xfrm>
          <a:prstGeom prst="rect">
            <a:avLst/>
          </a:prstGeom>
        </p:spPr>
        <p:txBody>
          <a:bodyPr lIns="0" tIns="0" rIns="0" bIns="0" rtlCol="0" anchor="t">
            <a:spAutoFit/>
          </a:bodyPr>
          <a:lstStyle/>
          <a:p>
            <a:pPr algn="l">
              <a:lnSpc>
                <a:spcPts val="8679"/>
              </a:lnSpc>
              <a:spcBef>
                <a:spcPct val="0"/>
              </a:spcBef>
            </a:pPr>
            <a:r>
              <a:rPr lang="en-US" sz="6199">
                <a:solidFill>
                  <a:srgbClr val="FFDE59"/>
                </a:solidFill>
                <a:latin typeface="Bobby Jones"/>
                <a:ea typeface="Bobby Jones"/>
                <a:cs typeface="Bobby Jones"/>
                <a:sym typeface="Bobby Jones"/>
              </a:rPr>
              <a:t>The scientific method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235315" y="2170905"/>
            <a:ext cx="13462646" cy="7488321"/>
            <a:chOff x="0" y="0"/>
            <a:chExt cx="17950194" cy="9984428"/>
          </a:xfrm>
        </p:grpSpPr>
        <p:sp>
          <p:nvSpPr>
            <p:cNvPr id="3" name="Freeform 3"/>
            <p:cNvSpPr/>
            <p:nvPr/>
          </p:nvSpPr>
          <p:spPr>
            <a:xfrm rot="2823340" flipH="1">
              <a:off x="12845070" y="354725"/>
              <a:ext cx="1409486" cy="1011306"/>
            </a:xfrm>
            <a:custGeom>
              <a:avLst/>
              <a:gdLst/>
              <a:ahLst/>
              <a:cxnLst/>
              <a:rect l="l" t="t" r="r" b="b"/>
              <a:pathLst>
                <a:path w="1409486" h="1011306">
                  <a:moveTo>
                    <a:pt x="1409486" y="0"/>
                  </a:moveTo>
                  <a:lnTo>
                    <a:pt x="0" y="0"/>
                  </a:lnTo>
                  <a:lnTo>
                    <a:pt x="0" y="1011306"/>
                  </a:lnTo>
                  <a:lnTo>
                    <a:pt x="1409486" y="1011306"/>
                  </a:lnTo>
                  <a:lnTo>
                    <a:pt x="1409486"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IE"/>
            </a:p>
          </p:txBody>
        </p:sp>
        <p:grpSp>
          <p:nvGrpSpPr>
            <p:cNvPr id="4" name="Group 4"/>
            <p:cNvGrpSpPr/>
            <p:nvPr/>
          </p:nvGrpSpPr>
          <p:grpSpPr>
            <a:xfrm>
              <a:off x="0" y="6164247"/>
              <a:ext cx="5257004" cy="2057400"/>
              <a:chOff x="0" y="0"/>
              <a:chExt cx="1038420" cy="406400"/>
            </a:xfrm>
          </p:grpSpPr>
          <p:sp>
            <p:nvSpPr>
              <p:cNvPr id="5" name="Freeform 5"/>
              <p:cNvSpPr/>
              <p:nvPr/>
            </p:nvSpPr>
            <p:spPr>
              <a:xfrm>
                <a:off x="0" y="0"/>
                <a:ext cx="1038421" cy="406400"/>
              </a:xfrm>
              <a:custGeom>
                <a:avLst/>
                <a:gdLst/>
                <a:ahLst/>
                <a:cxnLst/>
                <a:rect l="l" t="t" r="r" b="b"/>
                <a:pathLst>
                  <a:path w="1038421" h="406400">
                    <a:moveTo>
                      <a:pt x="51053" y="0"/>
                    </a:moveTo>
                    <a:lnTo>
                      <a:pt x="987367" y="0"/>
                    </a:lnTo>
                    <a:cubicBezTo>
                      <a:pt x="1000908" y="0"/>
                      <a:pt x="1013893" y="5379"/>
                      <a:pt x="1023467" y="14953"/>
                    </a:cubicBezTo>
                    <a:cubicBezTo>
                      <a:pt x="1033042" y="24527"/>
                      <a:pt x="1038421" y="37513"/>
                      <a:pt x="1038421" y="51053"/>
                    </a:cubicBezTo>
                    <a:lnTo>
                      <a:pt x="1038421" y="355347"/>
                    </a:lnTo>
                    <a:cubicBezTo>
                      <a:pt x="1038421" y="368887"/>
                      <a:pt x="1033042" y="381873"/>
                      <a:pt x="1023467" y="391447"/>
                    </a:cubicBezTo>
                    <a:cubicBezTo>
                      <a:pt x="1013893" y="401021"/>
                      <a:pt x="1000908" y="406400"/>
                      <a:pt x="987367" y="406400"/>
                    </a:cubicBezTo>
                    <a:lnTo>
                      <a:pt x="51053" y="406400"/>
                    </a:lnTo>
                    <a:cubicBezTo>
                      <a:pt x="37513" y="406400"/>
                      <a:pt x="24527" y="401021"/>
                      <a:pt x="14953" y="391447"/>
                    </a:cubicBezTo>
                    <a:cubicBezTo>
                      <a:pt x="5379" y="381873"/>
                      <a:pt x="0" y="368887"/>
                      <a:pt x="0" y="355347"/>
                    </a:cubicBezTo>
                    <a:lnTo>
                      <a:pt x="0" y="51053"/>
                    </a:lnTo>
                    <a:cubicBezTo>
                      <a:pt x="0" y="37513"/>
                      <a:pt x="5379" y="24527"/>
                      <a:pt x="14953" y="14953"/>
                    </a:cubicBezTo>
                    <a:cubicBezTo>
                      <a:pt x="24527" y="5379"/>
                      <a:pt x="37513" y="0"/>
                      <a:pt x="51053" y="0"/>
                    </a:cubicBezTo>
                    <a:close/>
                  </a:path>
                </a:pathLst>
              </a:custGeom>
              <a:solidFill>
                <a:srgbClr val="155FAF"/>
              </a:solidFill>
            </p:spPr>
            <p:txBody>
              <a:bodyPr/>
              <a:lstStyle/>
              <a:p>
                <a:endParaRPr lang="en-IE"/>
              </a:p>
            </p:txBody>
          </p:sp>
          <p:sp>
            <p:nvSpPr>
              <p:cNvPr id="6" name="TextBox 6"/>
              <p:cNvSpPr txBox="1"/>
              <p:nvPr/>
            </p:nvSpPr>
            <p:spPr>
              <a:xfrm>
                <a:off x="0" y="-47625"/>
                <a:ext cx="1038420" cy="454025"/>
              </a:xfrm>
              <a:prstGeom prst="rect">
                <a:avLst/>
              </a:prstGeom>
            </p:spPr>
            <p:txBody>
              <a:bodyPr lIns="50800" tIns="50800" rIns="50800" bIns="50800" rtlCol="0" anchor="ctr"/>
              <a:lstStyle/>
              <a:p>
                <a:pPr algn="ctr">
                  <a:lnSpc>
                    <a:spcPts val="2659"/>
                  </a:lnSpc>
                </a:pPr>
                <a:endParaRPr/>
              </a:p>
            </p:txBody>
          </p:sp>
        </p:grpSp>
        <p:sp>
          <p:nvSpPr>
            <p:cNvPr id="7" name="TextBox 7"/>
            <p:cNvSpPr txBox="1"/>
            <p:nvPr/>
          </p:nvSpPr>
          <p:spPr>
            <a:xfrm>
              <a:off x="2034879" y="6641619"/>
              <a:ext cx="2941356" cy="1169332"/>
            </a:xfrm>
            <a:prstGeom prst="rect">
              <a:avLst/>
            </a:prstGeom>
          </p:spPr>
          <p:txBody>
            <a:bodyPr lIns="0" tIns="0" rIns="0" bIns="0" rtlCol="0" anchor="t">
              <a:spAutoFit/>
            </a:bodyPr>
            <a:lstStyle/>
            <a:p>
              <a:pPr algn="ctr">
                <a:lnSpc>
                  <a:spcPts val="3227"/>
                </a:lnSpc>
              </a:pPr>
              <a:r>
                <a:rPr lang="en-US" sz="3397">
                  <a:solidFill>
                    <a:srgbClr val="FFDE59"/>
                  </a:solidFill>
                  <a:latin typeface="Bobby Jones"/>
                  <a:ea typeface="Bobby Jones"/>
                  <a:cs typeface="Bobby Jones"/>
                  <a:sym typeface="Bobby Jones"/>
                </a:rPr>
                <a:t>Analyse</a:t>
              </a:r>
            </a:p>
            <a:p>
              <a:pPr algn="ctr">
                <a:lnSpc>
                  <a:spcPts val="3227"/>
                </a:lnSpc>
              </a:pPr>
              <a:r>
                <a:rPr lang="en-US" sz="3397">
                  <a:solidFill>
                    <a:srgbClr val="FFDE59"/>
                  </a:solidFill>
                  <a:latin typeface="Bobby Jones"/>
                  <a:ea typeface="Bobby Jones"/>
                  <a:cs typeface="Bobby Jones"/>
                  <a:sym typeface="Bobby Jones"/>
                </a:rPr>
                <a:t>DATA</a:t>
              </a:r>
            </a:p>
          </p:txBody>
        </p:sp>
        <p:sp>
          <p:nvSpPr>
            <p:cNvPr id="8" name="TextBox 8"/>
            <p:cNvSpPr txBox="1"/>
            <p:nvPr/>
          </p:nvSpPr>
          <p:spPr>
            <a:xfrm>
              <a:off x="280769" y="6587469"/>
              <a:ext cx="1754110" cy="1363356"/>
            </a:xfrm>
            <a:prstGeom prst="rect">
              <a:avLst/>
            </a:prstGeom>
          </p:spPr>
          <p:txBody>
            <a:bodyPr lIns="0" tIns="0" rIns="0" bIns="0" rtlCol="0" anchor="t">
              <a:spAutoFit/>
            </a:bodyPr>
            <a:lstStyle/>
            <a:p>
              <a:pPr algn="ctr">
                <a:lnSpc>
                  <a:spcPts val="7116"/>
                </a:lnSpc>
              </a:pPr>
              <a:r>
                <a:rPr lang="en-US" sz="7490">
                  <a:solidFill>
                    <a:srgbClr val="FFDE59"/>
                  </a:solidFill>
                  <a:latin typeface="Bobby Jones"/>
                  <a:ea typeface="Bobby Jones"/>
                  <a:cs typeface="Bobby Jones"/>
                  <a:sym typeface="Bobby Jones"/>
                </a:rPr>
                <a:t>#5</a:t>
              </a:r>
            </a:p>
          </p:txBody>
        </p:sp>
        <p:grpSp>
          <p:nvGrpSpPr>
            <p:cNvPr id="9" name="Group 9"/>
            <p:cNvGrpSpPr/>
            <p:nvPr/>
          </p:nvGrpSpPr>
          <p:grpSpPr>
            <a:xfrm>
              <a:off x="0" y="1807341"/>
              <a:ext cx="5257004" cy="2057400"/>
              <a:chOff x="0" y="0"/>
              <a:chExt cx="1038420" cy="406400"/>
            </a:xfrm>
          </p:grpSpPr>
          <p:sp>
            <p:nvSpPr>
              <p:cNvPr id="10" name="Freeform 10"/>
              <p:cNvSpPr/>
              <p:nvPr/>
            </p:nvSpPr>
            <p:spPr>
              <a:xfrm>
                <a:off x="0" y="0"/>
                <a:ext cx="1038421" cy="406400"/>
              </a:xfrm>
              <a:custGeom>
                <a:avLst/>
                <a:gdLst/>
                <a:ahLst/>
                <a:cxnLst/>
                <a:rect l="l" t="t" r="r" b="b"/>
                <a:pathLst>
                  <a:path w="1038421" h="406400">
                    <a:moveTo>
                      <a:pt x="51053" y="0"/>
                    </a:moveTo>
                    <a:lnTo>
                      <a:pt x="987367" y="0"/>
                    </a:lnTo>
                    <a:cubicBezTo>
                      <a:pt x="1000908" y="0"/>
                      <a:pt x="1013893" y="5379"/>
                      <a:pt x="1023467" y="14953"/>
                    </a:cubicBezTo>
                    <a:cubicBezTo>
                      <a:pt x="1033042" y="24527"/>
                      <a:pt x="1038421" y="37513"/>
                      <a:pt x="1038421" y="51053"/>
                    </a:cubicBezTo>
                    <a:lnTo>
                      <a:pt x="1038421" y="355347"/>
                    </a:lnTo>
                    <a:cubicBezTo>
                      <a:pt x="1038421" y="368887"/>
                      <a:pt x="1033042" y="381873"/>
                      <a:pt x="1023467" y="391447"/>
                    </a:cubicBezTo>
                    <a:cubicBezTo>
                      <a:pt x="1013893" y="401021"/>
                      <a:pt x="1000908" y="406400"/>
                      <a:pt x="987367" y="406400"/>
                    </a:cubicBezTo>
                    <a:lnTo>
                      <a:pt x="51053" y="406400"/>
                    </a:lnTo>
                    <a:cubicBezTo>
                      <a:pt x="37513" y="406400"/>
                      <a:pt x="24527" y="401021"/>
                      <a:pt x="14953" y="391447"/>
                    </a:cubicBezTo>
                    <a:cubicBezTo>
                      <a:pt x="5379" y="381873"/>
                      <a:pt x="0" y="368887"/>
                      <a:pt x="0" y="355347"/>
                    </a:cubicBezTo>
                    <a:lnTo>
                      <a:pt x="0" y="51053"/>
                    </a:lnTo>
                    <a:cubicBezTo>
                      <a:pt x="0" y="37513"/>
                      <a:pt x="5379" y="24527"/>
                      <a:pt x="14953" y="14953"/>
                    </a:cubicBezTo>
                    <a:cubicBezTo>
                      <a:pt x="24527" y="5379"/>
                      <a:pt x="37513" y="0"/>
                      <a:pt x="51053" y="0"/>
                    </a:cubicBezTo>
                    <a:close/>
                  </a:path>
                </a:pathLst>
              </a:custGeom>
              <a:solidFill>
                <a:srgbClr val="4B97DF"/>
              </a:solidFill>
            </p:spPr>
            <p:txBody>
              <a:bodyPr/>
              <a:lstStyle/>
              <a:p>
                <a:endParaRPr lang="en-IE"/>
              </a:p>
            </p:txBody>
          </p:sp>
          <p:sp>
            <p:nvSpPr>
              <p:cNvPr id="11" name="TextBox 11"/>
              <p:cNvSpPr txBox="1"/>
              <p:nvPr/>
            </p:nvSpPr>
            <p:spPr>
              <a:xfrm>
                <a:off x="0" y="-47625"/>
                <a:ext cx="1038420" cy="454025"/>
              </a:xfrm>
              <a:prstGeom prst="rect">
                <a:avLst/>
              </a:prstGeom>
            </p:spPr>
            <p:txBody>
              <a:bodyPr lIns="50800" tIns="50800" rIns="50800" bIns="50800" rtlCol="0" anchor="ctr"/>
              <a:lstStyle/>
              <a:p>
                <a:pPr algn="ctr">
                  <a:lnSpc>
                    <a:spcPts val="2659"/>
                  </a:lnSpc>
                </a:pPr>
                <a:endParaRPr/>
              </a:p>
            </p:txBody>
          </p:sp>
        </p:grpSp>
        <p:sp>
          <p:nvSpPr>
            <p:cNvPr id="12" name="TextBox 12"/>
            <p:cNvSpPr txBox="1"/>
            <p:nvPr/>
          </p:nvSpPr>
          <p:spPr>
            <a:xfrm>
              <a:off x="2042726" y="2094213"/>
              <a:ext cx="2933509" cy="1550332"/>
            </a:xfrm>
            <a:prstGeom prst="rect">
              <a:avLst/>
            </a:prstGeom>
          </p:spPr>
          <p:txBody>
            <a:bodyPr lIns="0" tIns="0" rIns="0" bIns="0" rtlCol="0" anchor="t">
              <a:spAutoFit/>
            </a:bodyPr>
            <a:lstStyle/>
            <a:p>
              <a:pPr algn="ctr">
                <a:lnSpc>
                  <a:spcPts val="2942"/>
                </a:lnSpc>
              </a:pPr>
              <a:r>
                <a:rPr lang="en-US" sz="3097">
                  <a:solidFill>
                    <a:srgbClr val="FFDE59"/>
                  </a:solidFill>
                  <a:latin typeface="Bobby Jones"/>
                  <a:ea typeface="Bobby Jones"/>
                  <a:cs typeface="Bobby Jones"/>
                  <a:sym typeface="Bobby Jones"/>
                </a:rPr>
                <a:t>SHARE </a:t>
              </a:r>
            </a:p>
            <a:p>
              <a:pPr algn="ctr">
                <a:lnSpc>
                  <a:spcPts val="2942"/>
                </a:lnSpc>
              </a:pPr>
              <a:r>
                <a:rPr lang="en-US" sz="3097">
                  <a:solidFill>
                    <a:srgbClr val="FFDE59"/>
                  </a:solidFill>
                  <a:latin typeface="Bobby Jones"/>
                  <a:ea typeface="Bobby Jones"/>
                  <a:cs typeface="Bobby Jones"/>
                  <a:sym typeface="Bobby Jones"/>
                </a:rPr>
                <a:t>your results</a:t>
              </a:r>
            </a:p>
          </p:txBody>
        </p:sp>
        <p:sp>
          <p:nvSpPr>
            <p:cNvPr id="13" name="TextBox 13"/>
            <p:cNvSpPr txBox="1"/>
            <p:nvPr/>
          </p:nvSpPr>
          <p:spPr>
            <a:xfrm>
              <a:off x="280769" y="2230563"/>
              <a:ext cx="1754110" cy="1363356"/>
            </a:xfrm>
            <a:prstGeom prst="rect">
              <a:avLst/>
            </a:prstGeom>
          </p:spPr>
          <p:txBody>
            <a:bodyPr lIns="0" tIns="0" rIns="0" bIns="0" rtlCol="0" anchor="t">
              <a:spAutoFit/>
            </a:bodyPr>
            <a:lstStyle/>
            <a:p>
              <a:pPr algn="ctr">
                <a:lnSpc>
                  <a:spcPts val="7116"/>
                </a:lnSpc>
              </a:pPr>
              <a:r>
                <a:rPr lang="en-US" sz="7490">
                  <a:solidFill>
                    <a:srgbClr val="FFDE59"/>
                  </a:solidFill>
                  <a:latin typeface="Bobby Jones"/>
                  <a:ea typeface="Bobby Jones"/>
                  <a:cs typeface="Bobby Jones"/>
                  <a:sym typeface="Bobby Jones"/>
                </a:rPr>
                <a:t>#6</a:t>
              </a:r>
            </a:p>
          </p:txBody>
        </p:sp>
        <p:grpSp>
          <p:nvGrpSpPr>
            <p:cNvPr id="14" name="Group 14"/>
            <p:cNvGrpSpPr/>
            <p:nvPr/>
          </p:nvGrpSpPr>
          <p:grpSpPr>
            <a:xfrm>
              <a:off x="12693190" y="1807341"/>
              <a:ext cx="5257004" cy="2057400"/>
              <a:chOff x="0" y="0"/>
              <a:chExt cx="1038420" cy="406400"/>
            </a:xfrm>
          </p:grpSpPr>
          <p:sp>
            <p:nvSpPr>
              <p:cNvPr id="15" name="Freeform 15"/>
              <p:cNvSpPr/>
              <p:nvPr/>
            </p:nvSpPr>
            <p:spPr>
              <a:xfrm>
                <a:off x="0" y="0"/>
                <a:ext cx="1038421" cy="406400"/>
              </a:xfrm>
              <a:custGeom>
                <a:avLst/>
                <a:gdLst/>
                <a:ahLst/>
                <a:cxnLst/>
                <a:rect l="l" t="t" r="r" b="b"/>
                <a:pathLst>
                  <a:path w="1038421" h="406400">
                    <a:moveTo>
                      <a:pt x="51053" y="0"/>
                    </a:moveTo>
                    <a:lnTo>
                      <a:pt x="987367" y="0"/>
                    </a:lnTo>
                    <a:cubicBezTo>
                      <a:pt x="1000908" y="0"/>
                      <a:pt x="1013893" y="5379"/>
                      <a:pt x="1023467" y="14953"/>
                    </a:cubicBezTo>
                    <a:cubicBezTo>
                      <a:pt x="1033042" y="24527"/>
                      <a:pt x="1038421" y="37513"/>
                      <a:pt x="1038421" y="51053"/>
                    </a:cubicBezTo>
                    <a:lnTo>
                      <a:pt x="1038421" y="355347"/>
                    </a:lnTo>
                    <a:cubicBezTo>
                      <a:pt x="1038421" y="368887"/>
                      <a:pt x="1033042" y="381873"/>
                      <a:pt x="1023467" y="391447"/>
                    </a:cubicBezTo>
                    <a:cubicBezTo>
                      <a:pt x="1013893" y="401021"/>
                      <a:pt x="1000908" y="406400"/>
                      <a:pt x="987367" y="406400"/>
                    </a:cubicBezTo>
                    <a:lnTo>
                      <a:pt x="51053" y="406400"/>
                    </a:lnTo>
                    <a:cubicBezTo>
                      <a:pt x="37513" y="406400"/>
                      <a:pt x="24527" y="401021"/>
                      <a:pt x="14953" y="391447"/>
                    </a:cubicBezTo>
                    <a:cubicBezTo>
                      <a:pt x="5379" y="381873"/>
                      <a:pt x="0" y="368887"/>
                      <a:pt x="0" y="355347"/>
                    </a:cubicBezTo>
                    <a:lnTo>
                      <a:pt x="0" y="51053"/>
                    </a:lnTo>
                    <a:cubicBezTo>
                      <a:pt x="0" y="37513"/>
                      <a:pt x="5379" y="24527"/>
                      <a:pt x="14953" y="14953"/>
                    </a:cubicBezTo>
                    <a:cubicBezTo>
                      <a:pt x="24527" y="5379"/>
                      <a:pt x="37513" y="0"/>
                      <a:pt x="51053" y="0"/>
                    </a:cubicBezTo>
                    <a:close/>
                  </a:path>
                </a:pathLst>
              </a:custGeom>
              <a:solidFill>
                <a:srgbClr val="4B97DF"/>
              </a:solidFill>
            </p:spPr>
            <p:txBody>
              <a:bodyPr/>
              <a:lstStyle/>
              <a:p>
                <a:endParaRPr lang="en-IE"/>
              </a:p>
            </p:txBody>
          </p:sp>
          <p:sp>
            <p:nvSpPr>
              <p:cNvPr id="16" name="TextBox 16"/>
              <p:cNvSpPr txBox="1"/>
              <p:nvPr/>
            </p:nvSpPr>
            <p:spPr>
              <a:xfrm>
                <a:off x="0" y="-47625"/>
                <a:ext cx="1038420" cy="454025"/>
              </a:xfrm>
              <a:prstGeom prst="rect">
                <a:avLst/>
              </a:prstGeom>
            </p:spPr>
            <p:txBody>
              <a:bodyPr lIns="50800" tIns="50800" rIns="50800" bIns="50800" rtlCol="0" anchor="ctr"/>
              <a:lstStyle/>
              <a:p>
                <a:pPr algn="ctr">
                  <a:lnSpc>
                    <a:spcPts val="2659"/>
                  </a:lnSpc>
                </a:pPr>
                <a:endParaRPr/>
              </a:p>
            </p:txBody>
          </p:sp>
        </p:grpSp>
        <p:sp>
          <p:nvSpPr>
            <p:cNvPr id="17" name="TextBox 17"/>
            <p:cNvSpPr txBox="1"/>
            <p:nvPr/>
          </p:nvSpPr>
          <p:spPr>
            <a:xfrm>
              <a:off x="14728069" y="2264605"/>
              <a:ext cx="2941356" cy="1219073"/>
            </a:xfrm>
            <a:prstGeom prst="rect">
              <a:avLst/>
            </a:prstGeom>
          </p:spPr>
          <p:txBody>
            <a:bodyPr lIns="0" tIns="0" rIns="0" bIns="0" rtlCol="0" anchor="t">
              <a:spAutoFit/>
            </a:bodyPr>
            <a:lstStyle/>
            <a:p>
              <a:pPr algn="ctr">
                <a:lnSpc>
                  <a:spcPts val="3417"/>
                </a:lnSpc>
              </a:pPr>
              <a:r>
                <a:rPr lang="en-US" sz="3597">
                  <a:solidFill>
                    <a:srgbClr val="FFDE59"/>
                  </a:solidFill>
                  <a:latin typeface="Bobby Jones"/>
                  <a:ea typeface="Bobby Jones"/>
                  <a:cs typeface="Bobby Jones"/>
                  <a:sym typeface="Bobby Jones"/>
                </a:rPr>
                <a:t>Make a Hypothesis</a:t>
              </a:r>
            </a:p>
          </p:txBody>
        </p:sp>
        <p:sp>
          <p:nvSpPr>
            <p:cNvPr id="18" name="TextBox 18"/>
            <p:cNvSpPr txBox="1"/>
            <p:nvPr/>
          </p:nvSpPr>
          <p:spPr>
            <a:xfrm>
              <a:off x="12973959" y="2230563"/>
              <a:ext cx="1754110" cy="1363356"/>
            </a:xfrm>
            <a:prstGeom prst="rect">
              <a:avLst/>
            </a:prstGeom>
          </p:spPr>
          <p:txBody>
            <a:bodyPr lIns="0" tIns="0" rIns="0" bIns="0" rtlCol="0" anchor="t">
              <a:spAutoFit/>
            </a:bodyPr>
            <a:lstStyle/>
            <a:p>
              <a:pPr algn="ctr">
                <a:lnSpc>
                  <a:spcPts val="7116"/>
                </a:lnSpc>
              </a:pPr>
              <a:r>
                <a:rPr lang="en-US" sz="7490">
                  <a:solidFill>
                    <a:srgbClr val="FFDE59"/>
                  </a:solidFill>
                  <a:latin typeface="Bobby Jones"/>
                  <a:ea typeface="Bobby Jones"/>
                  <a:cs typeface="Bobby Jones"/>
                  <a:sym typeface="Bobby Jones"/>
                </a:rPr>
                <a:t>#2</a:t>
              </a:r>
            </a:p>
          </p:txBody>
        </p:sp>
        <p:grpSp>
          <p:nvGrpSpPr>
            <p:cNvPr id="19" name="Group 19"/>
            <p:cNvGrpSpPr/>
            <p:nvPr/>
          </p:nvGrpSpPr>
          <p:grpSpPr>
            <a:xfrm>
              <a:off x="12693190" y="6164247"/>
              <a:ext cx="5257004" cy="2057400"/>
              <a:chOff x="0" y="0"/>
              <a:chExt cx="1038420" cy="406400"/>
            </a:xfrm>
          </p:grpSpPr>
          <p:sp>
            <p:nvSpPr>
              <p:cNvPr id="20" name="Freeform 20"/>
              <p:cNvSpPr/>
              <p:nvPr/>
            </p:nvSpPr>
            <p:spPr>
              <a:xfrm>
                <a:off x="0" y="0"/>
                <a:ext cx="1038421" cy="406400"/>
              </a:xfrm>
              <a:custGeom>
                <a:avLst/>
                <a:gdLst/>
                <a:ahLst/>
                <a:cxnLst/>
                <a:rect l="l" t="t" r="r" b="b"/>
                <a:pathLst>
                  <a:path w="1038421" h="406400">
                    <a:moveTo>
                      <a:pt x="51053" y="0"/>
                    </a:moveTo>
                    <a:lnTo>
                      <a:pt x="987367" y="0"/>
                    </a:lnTo>
                    <a:cubicBezTo>
                      <a:pt x="1000908" y="0"/>
                      <a:pt x="1013893" y="5379"/>
                      <a:pt x="1023467" y="14953"/>
                    </a:cubicBezTo>
                    <a:cubicBezTo>
                      <a:pt x="1033042" y="24527"/>
                      <a:pt x="1038421" y="37513"/>
                      <a:pt x="1038421" y="51053"/>
                    </a:cubicBezTo>
                    <a:lnTo>
                      <a:pt x="1038421" y="355347"/>
                    </a:lnTo>
                    <a:cubicBezTo>
                      <a:pt x="1038421" y="368887"/>
                      <a:pt x="1033042" y="381873"/>
                      <a:pt x="1023467" y="391447"/>
                    </a:cubicBezTo>
                    <a:cubicBezTo>
                      <a:pt x="1013893" y="401021"/>
                      <a:pt x="1000908" y="406400"/>
                      <a:pt x="987367" y="406400"/>
                    </a:cubicBezTo>
                    <a:lnTo>
                      <a:pt x="51053" y="406400"/>
                    </a:lnTo>
                    <a:cubicBezTo>
                      <a:pt x="37513" y="406400"/>
                      <a:pt x="24527" y="401021"/>
                      <a:pt x="14953" y="391447"/>
                    </a:cubicBezTo>
                    <a:cubicBezTo>
                      <a:pt x="5379" y="381873"/>
                      <a:pt x="0" y="368887"/>
                      <a:pt x="0" y="355347"/>
                    </a:cubicBezTo>
                    <a:lnTo>
                      <a:pt x="0" y="51053"/>
                    </a:lnTo>
                    <a:cubicBezTo>
                      <a:pt x="0" y="37513"/>
                      <a:pt x="5379" y="24527"/>
                      <a:pt x="14953" y="14953"/>
                    </a:cubicBezTo>
                    <a:cubicBezTo>
                      <a:pt x="24527" y="5379"/>
                      <a:pt x="37513" y="0"/>
                      <a:pt x="51053" y="0"/>
                    </a:cubicBezTo>
                    <a:close/>
                  </a:path>
                </a:pathLst>
              </a:custGeom>
              <a:solidFill>
                <a:srgbClr val="155FAF"/>
              </a:solidFill>
            </p:spPr>
            <p:txBody>
              <a:bodyPr/>
              <a:lstStyle/>
              <a:p>
                <a:endParaRPr lang="en-IE"/>
              </a:p>
            </p:txBody>
          </p:sp>
          <p:sp>
            <p:nvSpPr>
              <p:cNvPr id="21" name="TextBox 21"/>
              <p:cNvSpPr txBox="1"/>
              <p:nvPr/>
            </p:nvSpPr>
            <p:spPr>
              <a:xfrm>
                <a:off x="0" y="-47625"/>
                <a:ext cx="1038420" cy="454025"/>
              </a:xfrm>
              <a:prstGeom prst="rect">
                <a:avLst/>
              </a:prstGeom>
            </p:spPr>
            <p:txBody>
              <a:bodyPr lIns="50800" tIns="50800" rIns="50800" bIns="50800" rtlCol="0" anchor="ctr"/>
              <a:lstStyle/>
              <a:p>
                <a:pPr algn="ctr">
                  <a:lnSpc>
                    <a:spcPts val="2659"/>
                  </a:lnSpc>
                </a:pPr>
                <a:endParaRPr/>
              </a:p>
            </p:txBody>
          </p:sp>
        </p:grpSp>
        <p:sp>
          <p:nvSpPr>
            <p:cNvPr id="22" name="TextBox 22"/>
            <p:cNvSpPr txBox="1"/>
            <p:nvPr/>
          </p:nvSpPr>
          <p:spPr>
            <a:xfrm>
              <a:off x="14728069" y="6641619"/>
              <a:ext cx="2941356" cy="1169332"/>
            </a:xfrm>
            <a:prstGeom prst="rect">
              <a:avLst/>
            </a:prstGeom>
          </p:spPr>
          <p:txBody>
            <a:bodyPr lIns="0" tIns="0" rIns="0" bIns="0" rtlCol="0" anchor="t">
              <a:spAutoFit/>
            </a:bodyPr>
            <a:lstStyle/>
            <a:p>
              <a:pPr algn="ctr">
                <a:lnSpc>
                  <a:spcPts val="3227"/>
                </a:lnSpc>
              </a:pPr>
              <a:r>
                <a:rPr lang="en-US" sz="3397">
                  <a:solidFill>
                    <a:srgbClr val="FFDE59"/>
                  </a:solidFill>
                  <a:latin typeface="Bobby Jones"/>
                  <a:ea typeface="Bobby Jones"/>
                  <a:cs typeface="Bobby Jones"/>
                  <a:sym typeface="Bobby Jones"/>
                </a:rPr>
                <a:t>Conduct an Experiment</a:t>
              </a:r>
            </a:p>
          </p:txBody>
        </p:sp>
        <p:sp>
          <p:nvSpPr>
            <p:cNvPr id="23" name="TextBox 23"/>
            <p:cNvSpPr txBox="1"/>
            <p:nvPr/>
          </p:nvSpPr>
          <p:spPr>
            <a:xfrm>
              <a:off x="12973959" y="6587469"/>
              <a:ext cx="1754110" cy="1363356"/>
            </a:xfrm>
            <a:prstGeom prst="rect">
              <a:avLst/>
            </a:prstGeom>
          </p:spPr>
          <p:txBody>
            <a:bodyPr lIns="0" tIns="0" rIns="0" bIns="0" rtlCol="0" anchor="t">
              <a:spAutoFit/>
            </a:bodyPr>
            <a:lstStyle/>
            <a:p>
              <a:pPr algn="ctr">
                <a:lnSpc>
                  <a:spcPts val="7116"/>
                </a:lnSpc>
              </a:pPr>
              <a:r>
                <a:rPr lang="en-US" sz="7490">
                  <a:solidFill>
                    <a:srgbClr val="FFDE59"/>
                  </a:solidFill>
                  <a:latin typeface="Bobby Jones"/>
                  <a:ea typeface="Bobby Jones"/>
                  <a:cs typeface="Bobby Jones"/>
                  <a:sym typeface="Bobby Jones"/>
                </a:rPr>
                <a:t>#3</a:t>
              </a:r>
            </a:p>
          </p:txBody>
        </p:sp>
        <p:sp>
          <p:nvSpPr>
            <p:cNvPr id="24" name="Freeform 24"/>
            <p:cNvSpPr/>
            <p:nvPr/>
          </p:nvSpPr>
          <p:spPr>
            <a:xfrm rot="9220820" flipH="1">
              <a:off x="14551230" y="4508841"/>
              <a:ext cx="1409486" cy="1011306"/>
            </a:xfrm>
            <a:custGeom>
              <a:avLst/>
              <a:gdLst/>
              <a:ahLst/>
              <a:cxnLst/>
              <a:rect l="l" t="t" r="r" b="b"/>
              <a:pathLst>
                <a:path w="1409486" h="1011306">
                  <a:moveTo>
                    <a:pt x="1409485" y="0"/>
                  </a:moveTo>
                  <a:lnTo>
                    <a:pt x="0" y="0"/>
                  </a:lnTo>
                  <a:lnTo>
                    <a:pt x="0" y="1011306"/>
                  </a:lnTo>
                  <a:lnTo>
                    <a:pt x="1409485" y="1011306"/>
                  </a:lnTo>
                  <a:lnTo>
                    <a:pt x="1409485"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IE"/>
            </a:p>
          </p:txBody>
        </p:sp>
        <p:sp>
          <p:nvSpPr>
            <p:cNvPr id="25" name="Freeform 25"/>
            <p:cNvSpPr/>
            <p:nvPr/>
          </p:nvSpPr>
          <p:spPr>
            <a:xfrm rot="-9910865" flipH="1">
              <a:off x="13197324" y="8636841"/>
              <a:ext cx="1409486" cy="1011306"/>
            </a:xfrm>
            <a:custGeom>
              <a:avLst/>
              <a:gdLst/>
              <a:ahLst/>
              <a:cxnLst/>
              <a:rect l="l" t="t" r="r" b="b"/>
              <a:pathLst>
                <a:path w="1409486" h="1011306">
                  <a:moveTo>
                    <a:pt x="1409486" y="0"/>
                  </a:moveTo>
                  <a:lnTo>
                    <a:pt x="0" y="0"/>
                  </a:lnTo>
                  <a:lnTo>
                    <a:pt x="0" y="1011306"/>
                  </a:lnTo>
                  <a:lnTo>
                    <a:pt x="1409486" y="1011306"/>
                  </a:lnTo>
                  <a:lnTo>
                    <a:pt x="1409486"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IE"/>
            </a:p>
          </p:txBody>
        </p:sp>
        <p:sp>
          <p:nvSpPr>
            <p:cNvPr id="26" name="Freeform 26"/>
            <p:cNvSpPr/>
            <p:nvPr/>
          </p:nvSpPr>
          <p:spPr>
            <a:xfrm rot="-8374319" flipH="1">
              <a:off x="3131801" y="8636841"/>
              <a:ext cx="1409486" cy="1011306"/>
            </a:xfrm>
            <a:custGeom>
              <a:avLst/>
              <a:gdLst/>
              <a:ahLst/>
              <a:cxnLst/>
              <a:rect l="l" t="t" r="r" b="b"/>
              <a:pathLst>
                <a:path w="1409486" h="1011306">
                  <a:moveTo>
                    <a:pt x="1409486" y="0"/>
                  </a:moveTo>
                  <a:lnTo>
                    <a:pt x="0" y="0"/>
                  </a:lnTo>
                  <a:lnTo>
                    <a:pt x="0" y="1011306"/>
                  </a:lnTo>
                  <a:lnTo>
                    <a:pt x="1409486" y="1011306"/>
                  </a:lnTo>
                  <a:lnTo>
                    <a:pt x="1409486"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IE"/>
            </a:p>
          </p:txBody>
        </p:sp>
        <p:sp>
          <p:nvSpPr>
            <p:cNvPr id="27" name="Freeform 27"/>
            <p:cNvSpPr/>
            <p:nvPr/>
          </p:nvSpPr>
          <p:spPr>
            <a:xfrm rot="-2405892" flipH="1">
              <a:off x="1849467" y="4539994"/>
              <a:ext cx="1409486" cy="1011306"/>
            </a:xfrm>
            <a:custGeom>
              <a:avLst/>
              <a:gdLst/>
              <a:ahLst/>
              <a:cxnLst/>
              <a:rect l="l" t="t" r="r" b="b"/>
              <a:pathLst>
                <a:path w="1409486" h="1011306">
                  <a:moveTo>
                    <a:pt x="1409485" y="0"/>
                  </a:moveTo>
                  <a:lnTo>
                    <a:pt x="0" y="0"/>
                  </a:lnTo>
                  <a:lnTo>
                    <a:pt x="0" y="1011306"/>
                  </a:lnTo>
                  <a:lnTo>
                    <a:pt x="1409485" y="1011306"/>
                  </a:lnTo>
                  <a:lnTo>
                    <a:pt x="1409485"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IE"/>
            </a:p>
          </p:txBody>
        </p:sp>
        <p:sp>
          <p:nvSpPr>
            <p:cNvPr id="28" name="Freeform 28"/>
            <p:cNvSpPr/>
            <p:nvPr/>
          </p:nvSpPr>
          <p:spPr>
            <a:xfrm rot="889134" flipH="1">
              <a:off x="3524875" y="354725"/>
              <a:ext cx="1409486" cy="1011306"/>
            </a:xfrm>
            <a:custGeom>
              <a:avLst/>
              <a:gdLst/>
              <a:ahLst/>
              <a:cxnLst/>
              <a:rect l="l" t="t" r="r" b="b"/>
              <a:pathLst>
                <a:path w="1409486" h="1011306">
                  <a:moveTo>
                    <a:pt x="1409486" y="0"/>
                  </a:moveTo>
                  <a:lnTo>
                    <a:pt x="0" y="0"/>
                  </a:lnTo>
                  <a:lnTo>
                    <a:pt x="0" y="1011306"/>
                  </a:lnTo>
                  <a:lnTo>
                    <a:pt x="1409486" y="1011306"/>
                  </a:lnTo>
                  <a:lnTo>
                    <a:pt x="1409486"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IE"/>
            </a:p>
          </p:txBody>
        </p:sp>
        <p:grpSp>
          <p:nvGrpSpPr>
            <p:cNvPr id="29" name="Group 29"/>
            <p:cNvGrpSpPr/>
            <p:nvPr/>
          </p:nvGrpSpPr>
          <p:grpSpPr>
            <a:xfrm>
              <a:off x="6339988" y="44561"/>
              <a:ext cx="5257004" cy="2057400"/>
              <a:chOff x="0" y="0"/>
              <a:chExt cx="1038420" cy="406400"/>
            </a:xfrm>
          </p:grpSpPr>
          <p:sp>
            <p:nvSpPr>
              <p:cNvPr id="30" name="Freeform 30"/>
              <p:cNvSpPr/>
              <p:nvPr/>
            </p:nvSpPr>
            <p:spPr>
              <a:xfrm>
                <a:off x="0" y="0"/>
                <a:ext cx="1038421" cy="406400"/>
              </a:xfrm>
              <a:custGeom>
                <a:avLst/>
                <a:gdLst/>
                <a:ahLst/>
                <a:cxnLst/>
                <a:rect l="l" t="t" r="r" b="b"/>
                <a:pathLst>
                  <a:path w="1038421" h="406400">
                    <a:moveTo>
                      <a:pt x="51053" y="0"/>
                    </a:moveTo>
                    <a:lnTo>
                      <a:pt x="987367" y="0"/>
                    </a:lnTo>
                    <a:cubicBezTo>
                      <a:pt x="1000908" y="0"/>
                      <a:pt x="1013893" y="5379"/>
                      <a:pt x="1023467" y="14953"/>
                    </a:cubicBezTo>
                    <a:cubicBezTo>
                      <a:pt x="1033042" y="24527"/>
                      <a:pt x="1038421" y="37513"/>
                      <a:pt x="1038421" y="51053"/>
                    </a:cubicBezTo>
                    <a:lnTo>
                      <a:pt x="1038421" y="355347"/>
                    </a:lnTo>
                    <a:cubicBezTo>
                      <a:pt x="1038421" y="368887"/>
                      <a:pt x="1033042" y="381873"/>
                      <a:pt x="1023467" y="391447"/>
                    </a:cubicBezTo>
                    <a:cubicBezTo>
                      <a:pt x="1013893" y="401021"/>
                      <a:pt x="1000908" y="406400"/>
                      <a:pt x="987367" y="406400"/>
                    </a:cubicBezTo>
                    <a:lnTo>
                      <a:pt x="51053" y="406400"/>
                    </a:lnTo>
                    <a:cubicBezTo>
                      <a:pt x="37513" y="406400"/>
                      <a:pt x="24527" y="401021"/>
                      <a:pt x="14953" y="391447"/>
                    </a:cubicBezTo>
                    <a:cubicBezTo>
                      <a:pt x="5379" y="381873"/>
                      <a:pt x="0" y="368887"/>
                      <a:pt x="0" y="355347"/>
                    </a:cubicBezTo>
                    <a:lnTo>
                      <a:pt x="0" y="51053"/>
                    </a:lnTo>
                    <a:cubicBezTo>
                      <a:pt x="0" y="37513"/>
                      <a:pt x="5379" y="24527"/>
                      <a:pt x="14953" y="14953"/>
                    </a:cubicBezTo>
                    <a:cubicBezTo>
                      <a:pt x="24527" y="5379"/>
                      <a:pt x="37513" y="0"/>
                      <a:pt x="51053" y="0"/>
                    </a:cubicBezTo>
                    <a:close/>
                  </a:path>
                </a:pathLst>
              </a:custGeom>
              <a:solidFill>
                <a:srgbClr val="155FAF"/>
              </a:solidFill>
            </p:spPr>
            <p:txBody>
              <a:bodyPr/>
              <a:lstStyle/>
              <a:p>
                <a:endParaRPr lang="en-IE"/>
              </a:p>
            </p:txBody>
          </p:sp>
          <p:sp>
            <p:nvSpPr>
              <p:cNvPr id="31" name="TextBox 31"/>
              <p:cNvSpPr txBox="1"/>
              <p:nvPr/>
            </p:nvSpPr>
            <p:spPr>
              <a:xfrm>
                <a:off x="0" y="-47625"/>
                <a:ext cx="1038420" cy="454025"/>
              </a:xfrm>
              <a:prstGeom prst="rect">
                <a:avLst/>
              </a:prstGeom>
            </p:spPr>
            <p:txBody>
              <a:bodyPr lIns="50800" tIns="50800" rIns="50800" bIns="50800" rtlCol="0" anchor="ctr"/>
              <a:lstStyle/>
              <a:p>
                <a:pPr algn="ctr">
                  <a:lnSpc>
                    <a:spcPts val="2659"/>
                  </a:lnSpc>
                </a:pPr>
                <a:endParaRPr/>
              </a:p>
            </p:txBody>
          </p:sp>
        </p:grpSp>
        <p:sp>
          <p:nvSpPr>
            <p:cNvPr id="32" name="TextBox 32"/>
            <p:cNvSpPr txBox="1"/>
            <p:nvPr/>
          </p:nvSpPr>
          <p:spPr>
            <a:xfrm>
              <a:off x="8374866" y="392612"/>
              <a:ext cx="2941356" cy="1456547"/>
            </a:xfrm>
            <a:prstGeom prst="rect">
              <a:avLst/>
            </a:prstGeom>
          </p:spPr>
          <p:txBody>
            <a:bodyPr lIns="0" tIns="0" rIns="0" bIns="0" rtlCol="0" anchor="t">
              <a:spAutoFit/>
            </a:bodyPr>
            <a:lstStyle/>
            <a:p>
              <a:pPr algn="ctr">
                <a:lnSpc>
                  <a:spcPts val="4082"/>
                </a:lnSpc>
              </a:pPr>
              <a:r>
                <a:rPr lang="en-US" sz="4296">
                  <a:solidFill>
                    <a:srgbClr val="FFDE59"/>
                  </a:solidFill>
                  <a:latin typeface="Bobby Jones"/>
                  <a:ea typeface="Bobby Jones"/>
                  <a:cs typeface="Bobby Jones"/>
                  <a:sym typeface="Bobby Jones"/>
                </a:rPr>
                <a:t>Ask a Question</a:t>
              </a:r>
            </a:p>
          </p:txBody>
        </p:sp>
        <p:sp>
          <p:nvSpPr>
            <p:cNvPr id="33" name="TextBox 33"/>
            <p:cNvSpPr txBox="1"/>
            <p:nvPr/>
          </p:nvSpPr>
          <p:spPr>
            <a:xfrm>
              <a:off x="6620756" y="467782"/>
              <a:ext cx="1754110" cy="1363356"/>
            </a:xfrm>
            <a:prstGeom prst="rect">
              <a:avLst/>
            </a:prstGeom>
          </p:spPr>
          <p:txBody>
            <a:bodyPr lIns="0" tIns="0" rIns="0" bIns="0" rtlCol="0" anchor="t">
              <a:spAutoFit/>
            </a:bodyPr>
            <a:lstStyle/>
            <a:p>
              <a:pPr algn="ctr">
                <a:lnSpc>
                  <a:spcPts val="7116"/>
                </a:lnSpc>
              </a:pPr>
              <a:r>
                <a:rPr lang="en-US" sz="7490">
                  <a:solidFill>
                    <a:srgbClr val="FFDE59"/>
                  </a:solidFill>
                  <a:latin typeface="Bobby Jones"/>
                  <a:ea typeface="Bobby Jones"/>
                  <a:cs typeface="Bobby Jones"/>
                  <a:sym typeface="Bobby Jones"/>
                </a:rPr>
                <a:t>#1</a:t>
              </a:r>
            </a:p>
          </p:txBody>
        </p:sp>
        <p:grpSp>
          <p:nvGrpSpPr>
            <p:cNvPr id="34" name="Group 34"/>
            <p:cNvGrpSpPr/>
            <p:nvPr/>
          </p:nvGrpSpPr>
          <p:grpSpPr>
            <a:xfrm>
              <a:off x="6353203" y="7927028"/>
              <a:ext cx="5257004" cy="2057400"/>
              <a:chOff x="0" y="0"/>
              <a:chExt cx="1038420" cy="406400"/>
            </a:xfrm>
          </p:grpSpPr>
          <p:sp>
            <p:nvSpPr>
              <p:cNvPr id="35" name="Freeform 35"/>
              <p:cNvSpPr/>
              <p:nvPr/>
            </p:nvSpPr>
            <p:spPr>
              <a:xfrm>
                <a:off x="0" y="0"/>
                <a:ext cx="1038421" cy="406400"/>
              </a:xfrm>
              <a:custGeom>
                <a:avLst/>
                <a:gdLst/>
                <a:ahLst/>
                <a:cxnLst/>
                <a:rect l="l" t="t" r="r" b="b"/>
                <a:pathLst>
                  <a:path w="1038421" h="406400">
                    <a:moveTo>
                      <a:pt x="51053" y="0"/>
                    </a:moveTo>
                    <a:lnTo>
                      <a:pt x="987367" y="0"/>
                    </a:lnTo>
                    <a:cubicBezTo>
                      <a:pt x="1000908" y="0"/>
                      <a:pt x="1013893" y="5379"/>
                      <a:pt x="1023467" y="14953"/>
                    </a:cubicBezTo>
                    <a:cubicBezTo>
                      <a:pt x="1033042" y="24527"/>
                      <a:pt x="1038421" y="37513"/>
                      <a:pt x="1038421" y="51053"/>
                    </a:cubicBezTo>
                    <a:lnTo>
                      <a:pt x="1038421" y="355347"/>
                    </a:lnTo>
                    <a:cubicBezTo>
                      <a:pt x="1038421" y="368887"/>
                      <a:pt x="1033042" y="381873"/>
                      <a:pt x="1023467" y="391447"/>
                    </a:cubicBezTo>
                    <a:cubicBezTo>
                      <a:pt x="1013893" y="401021"/>
                      <a:pt x="1000908" y="406400"/>
                      <a:pt x="987367" y="406400"/>
                    </a:cubicBezTo>
                    <a:lnTo>
                      <a:pt x="51053" y="406400"/>
                    </a:lnTo>
                    <a:cubicBezTo>
                      <a:pt x="37513" y="406400"/>
                      <a:pt x="24527" y="401021"/>
                      <a:pt x="14953" y="391447"/>
                    </a:cubicBezTo>
                    <a:cubicBezTo>
                      <a:pt x="5379" y="381873"/>
                      <a:pt x="0" y="368887"/>
                      <a:pt x="0" y="355347"/>
                    </a:cubicBezTo>
                    <a:lnTo>
                      <a:pt x="0" y="51053"/>
                    </a:lnTo>
                    <a:cubicBezTo>
                      <a:pt x="0" y="37513"/>
                      <a:pt x="5379" y="24527"/>
                      <a:pt x="14953" y="14953"/>
                    </a:cubicBezTo>
                    <a:cubicBezTo>
                      <a:pt x="24527" y="5379"/>
                      <a:pt x="37513" y="0"/>
                      <a:pt x="51053" y="0"/>
                    </a:cubicBezTo>
                    <a:close/>
                  </a:path>
                </a:pathLst>
              </a:custGeom>
              <a:solidFill>
                <a:srgbClr val="4B97DF"/>
              </a:solidFill>
            </p:spPr>
            <p:txBody>
              <a:bodyPr/>
              <a:lstStyle/>
              <a:p>
                <a:endParaRPr lang="en-IE"/>
              </a:p>
            </p:txBody>
          </p:sp>
          <p:sp>
            <p:nvSpPr>
              <p:cNvPr id="36" name="TextBox 36"/>
              <p:cNvSpPr txBox="1"/>
              <p:nvPr/>
            </p:nvSpPr>
            <p:spPr>
              <a:xfrm>
                <a:off x="0" y="-47625"/>
                <a:ext cx="1038420" cy="454025"/>
              </a:xfrm>
              <a:prstGeom prst="rect">
                <a:avLst/>
              </a:prstGeom>
            </p:spPr>
            <p:txBody>
              <a:bodyPr lIns="50800" tIns="50800" rIns="50800" bIns="50800" rtlCol="0" anchor="ctr"/>
              <a:lstStyle/>
              <a:p>
                <a:pPr algn="ctr">
                  <a:lnSpc>
                    <a:spcPts val="2659"/>
                  </a:lnSpc>
                </a:pPr>
                <a:endParaRPr/>
              </a:p>
            </p:txBody>
          </p:sp>
        </p:grpSp>
        <p:sp>
          <p:nvSpPr>
            <p:cNvPr id="37" name="TextBox 37"/>
            <p:cNvSpPr txBox="1"/>
            <p:nvPr/>
          </p:nvSpPr>
          <p:spPr>
            <a:xfrm>
              <a:off x="8335431" y="8275079"/>
              <a:ext cx="2941356" cy="1456547"/>
            </a:xfrm>
            <a:prstGeom prst="rect">
              <a:avLst/>
            </a:prstGeom>
          </p:spPr>
          <p:txBody>
            <a:bodyPr lIns="0" tIns="0" rIns="0" bIns="0" rtlCol="0" anchor="t">
              <a:spAutoFit/>
            </a:bodyPr>
            <a:lstStyle/>
            <a:p>
              <a:pPr algn="ctr">
                <a:lnSpc>
                  <a:spcPts val="4082"/>
                </a:lnSpc>
              </a:pPr>
              <a:r>
                <a:rPr lang="en-US" sz="4296">
                  <a:solidFill>
                    <a:srgbClr val="FFDE59"/>
                  </a:solidFill>
                  <a:latin typeface="Bobby Jones"/>
                  <a:ea typeface="Bobby Jones"/>
                  <a:cs typeface="Bobby Jones"/>
                  <a:sym typeface="Bobby Jones"/>
                </a:rPr>
                <a:t>Collect Data</a:t>
              </a:r>
            </a:p>
          </p:txBody>
        </p:sp>
        <p:sp>
          <p:nvSpPr>
            <p:cNvPr id="38" name="TextBox 38"/>
            <p:cNvSpPr txBox="1"/>
            <p:nvPr/>
          </p:nvSpPr>
          <p:spPr>
            <a:xfrm>
              <a:off x="6581321" y="8350250"/>
              <a:ext cx="1754110" cy="1363356"/>
            </a:xfrm>
            <a:prstGeom prst="rect">
              <a:avLst/>
            </a:prstGeom>
          </p:spPr>
          <p:txBody>
            <a:bodyPr lIns="0" tIns="0" rIns="0" bIns="0" rtlCol="0" anchor="t">
              <a:spAutoFit/>
            </a:bodyPr>
            <a:lstStyle/>
            <a:p>
              <a:pPr algn="ctr">
                <a:lnSpc>
                  <a:spcPts val="7116"/>
                </a:lnSpc>
              </a:pPr>
              <a:r>
                <a:rPr lang="en-US" sz="7490">
                  <a:solidFill>
                    <a:srgbClr val="FFDE59"/>
                  </a:solidFill>
                  <a:latin typeface="Bobby Jones"/>
                  <a:ea typeface="Bobby Jones"/>
                  <a:cs typeface="Bobby Jones"/>
                  <a:sym typeface="Bobby Jones"/>
                </a:rPr>
                <a:t>#4</a:t>
              </a:r>
            </a:p>
          </p:txBody>
        </p:sp>
      </p:grpSp>
      <p:sp>
        <p:nvSpPr>
          <p:cNvPr id="39" name="TextBox 39"/>
          <p:cNvSpPr txBox="1"/>
          <p:nvPr/>
        </p:nvSpPr>
        <p:spPr>
          <a:xfrm>
            <a:off x="3231951" y="906663"/>
            <a:ext cx="11824098" cy="806450"/>
          </a:xfrm>
          <a:prstGeom prst="rect">
            <a:avLst/>
          </a:prstGeom>
        </p:spPr>
        <p:txBody>
          <a:bodyPr lIns="0" tIns="0" rIns="0" bIns="0" rtlCol="0" anchor="t">
            <a:spAutoFit/>
          </a:bodyPr>
          <a:lstStyle/>
          <a:p>
            <a:pPr algn="ctr">
              <a:lnSpc>
                <a:spcPts val="5890"/>
              </a:lnSpc>
            </a:pPr>
            <a:r>
              <a:rPr lang="en-US" sz="6200">
                <a:solidFill>
                  <a:srgbClr val="155FAF"/>
                </a:solidFill>
                <a:latin typeface="Bobby Jones"/>
                <a:ea typeface="Bobby Jones"/>
                <a:cs typeface="Bobby Jones"/>
                <a:sym typeface="Bobby Jones"/>
              </a:rPr>
              <a:t>The scientific method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241238" y="0"/>
            <a:ext cx="16361087" cy="2128801"/>
            <a:chOff x="0" y="0"/>
            <a:chExt cx="5863444" cy="762914"/>
          </a:xfrm>
        </p:grpSpPr>
        <p:sp>
          <p:nvSpPr>
            <p:cNvPr id="3" name="Freeform 3"/>
            <p:cNvSpPr/>
            <p:nvPr/>
          </p:nvSpPr>
          <p:spPr>
            <a:xfrm>
              <a:off x="0" y="0"/>
              <a:ext cx="5863444" cy="762914"/>
            </a:xfrm>
            <a:custGeom>
              <a:avLst/>
              <a:gdLst/>
              <a:ahLst/>
              <a:cxnLst/>
              <a:rect l="l" t="t" r="r" b="b"/>
              <a:pathLst>
                <a:path w="5863444" h="762914">
                  <a:moveTo>
                    <a:pt x="0" y="0"/>
                  </a:moveTo>
                  <a:lnTo>
                    <a:pt x="5863444" y="0"/>
                  </a:lnTo>
                  <a:lnTo>
                    <a:pt x="5863444" y="762914"/>
                  </a:lnTo>
                  <a:lnTo>
                    <a:pt x="0" y="762914"/>
                  </a:lnTo>
                  <a:close/>
                </a:path>
              </a:pathLst>
            </a:custGeom>
            <a:solidFill>
              <a:srgbClr val="155FAF"/>
            </a:solidFill>
          </p:spPr>
          <p:txBody>
            <a:bodyPr/>
            <a:lstStyle/>
            <a:p>
              <a:endParaRPr lang="en-IE"/>
            </a:p>
          </p:txBody>
        </p:sp>
        <p:sp>
          <p:nvSpPr>
            <p:cNvPr id="4" name="TextBox 4"/>
            <p:cNvSpPr txBox="1"/>
            <p:nvPr/>
          </p:nvSpPr>
          <p:spPr>
            <a:xfrm>
              <a:off x="0" y="-28575"/>
              <a:ext cx="5863444" cy="791489"/>
            </a:xfrm>
            <a:prstGeom prst="rect">
              <a:avLst/>
            </a:prstGeom>
          </p:spPr>
          <p:txBody>
            <a:bodyPr lIns="50800" tIns="50800" rIns="50800" bIns="50800" rtlCol="0" anchor="ctr"/>
            <a:lstStyle/>
            <a:p>
              <a:pPr algn="ctr">
                <a:lnSpc>
                  <a:spcPts val="1773"/>
                </a:lnSpc>
              </a:pPr>
              <a:endParaRPr/>
            </a:p>
          </p:txBody>
        </p:sp>
      </p:grpSp>
      <p:sp>
        <p:nvSpPr>
          <p:cNvPr id="5" name="Freeform 5"/>
          <p:cNvSpPr/>
          <p:nvPr/>
        </p:nvSpPr>
        <p:spPr>
          <a:xfrm>
            <a:off x="66947" y="205295"/>
            <a:ext cx="1923506" cy="1923506"/>
          </a:xfrm>
          <a:custGeom>
            <a:avLst/>
            <a:gdLst/>
            <a:ahLst/>
            <a:cxnLst/>
            <a:rect l="l" t="t" r="r" b="b"/>
            <a:pathLst>
              <a:path w="1923506" h="1923506">
                <a:moveTo>
                  <a:pt x="0" y="0"/>
                </a:moveTo>
                <a:lnTo>
                  <a:pt x="1923506" y="0"/>
                </a:lnTo>
                <a:lnTo>
                  <a:pt x="1923506" y="1923506"/>
                </a:lnTo>
                <a:lnTo>
                  <a:pt x="0" y="1923506"/>
                </a:lnTo>
                <a:lnTo>
                  <a:pt x="0" y="0"/>
                </a:lnTo>
                <a:close/>
              </a:path>
            </a:pathLst>
          </a:custGeom>
          <a:blipFill>
            <a:blip r:embed="rId2"/>
            <a:stretch>
              <a:fillRect/>
            </a:stretch>
          </a:blipFill>
        </p:spPr>
        <p:txBody>
          <a:bodyPr/>
          <a:lstStyle/>
          <a:p>
            <a:endParaRPr lang="en-IE"/>
          </a:p>
        </p:txBody>
      </p:sp>
      <p:sp>
        <p:nvSpPr>
          <p:cNvPr id="6" name="Freeform 6"/>
          <p:cNvSpPr/>
          <p:nvPr/>
        </p:nvSpPr>
        <p:spPr>
          <a:xfrm rot="-440571">
            <a:off x="3448811" y="3334489"/>
            <a:ext cx="3901325" cy="5418507"/>
          </a:xfrm>
          <a:custGeom>
            <a:avLst/>
            <a:gdLst/>
            <a:ahLst/>
            <a:cxnLst/>
            <a:rect l="l" t="t" r="r" b="b"/>
            <a:pathLst>
              <a:path w="3901325" h="5418507">
                <a:moveTo>
                  <a:pt x="0" y="0"/>
                </a:moveTo>
                <a:lnTo>
                  <a:pt x="3901325" y="0"/>
                </a:lnTo>
                <a:lnTo>
                  <a:pt x="3901325" y="5418507"/>
                </a:lnTo>
                <a:lnTo>
                  <a:pt x="0" y="5418507"/>
                </a:lnTo>
                <a:lnTo>
                  <a:pt x="0" y="0"/>
                </a:lnTo>
                <a:close/>
              </a:path>
            </a:pathLst>
          </a:custGeom>
          <a:blipFill>
            <a:blip r:embed="rId3"/>
            <a:stretch>
              <a:fillRect/>
            </a:stretch>
          </a:blipFill>
        </p:spPr>
        <p:txBody>
          <a:bodyPr/>
          <a:lstStyle/>
          <a:p>
            <a:endParaRPr lang="en-IE"/>
          </a:p>
        </p:txBody>
      </p:sp>
      <p:sp>
        <p:nvSpPr>
          <p:cNvPr id="7" name="TextBox 7"/>
          <p:cNvSpPr txBox="1"/>
          <p:nvPr/>
        </p:nvSpPr>
        <p:spPr>
          <a:xfrm>
            <a:off x="10247793" y="3170550"/>
            <a:ext cx="6506928" cy="5117736"/>
          </a:xfrm>
          <a:prstGeom prst="rect">
            <a:avLst/>
          </a:prstGeom>
        </p:spPr>
        <p:txBody>
          <a:bodyPr lIns="0" tIns="0" rIns="0" bIns="0" rtlCol="0" anchor="t">
            <a:spAutoFit/>
          </a:bodyPr>
          <a:lstStyle/>
          <a:p>
            <a:pPr algn="l">
              <a:lnSpc>
                <a:spcPts val="4570"/>
              </a:lnSpc>
            </a:pPr>
            <a:r>
              <a:rPr lang="en-US" sz="3264">
                <a:solidFill>
                  <a:srgbClr val="155FAF"/>
                </a:solidFill>
                <a:latin typeface="Glacial Indifference"/>
                <a:ea typeface="Glacial Indifference"/>
                <a:cs typeface="Glacial Indifference"/>
                <a:sym typeface="Glacial Indifference"/>
              </a:rPr>
              <a:t>Working in pairs, you will be running an </a:t>
            </a:r>
            <a:r>
              <a:rPr lang="en-US" sz="3264" b="1">
                <a:solidFill>
                  <a:srgbClr val="155FAF"/>
                </a:solidFill>
                <a:latin typeface="Glacial Indifference Bold"/>
                <a:ea typeface="Glacial Indifference Bold"/>
                <a:cs typeface="Glacial Indifference Bold"/>
                <a:sym typeface="Glacial Indifference Bold"/>
              </a:rPr>
              <a:t>experiment</a:t>
            </a:r>
            <a:r>
              <a:rPr lang="en-US" sz="3264">
                <a:solidFill>
                  <a:srgbClr val="155FAF"/>
                </a:solidFill>
                <a:latin typeface="Glacial Indifference"/>
                <a:ea typeface="Glacial Indifference"/>
                <a:cs typeface="Glacial Indifference"/>
                <a:sym typeface="Glacial Indifference"/>
              </a:rPr>
              <a:t> to see if </a:t>
            </a:r>
            <a:r>
              <a:rPr lang="en-US" sz="3264" b="1">
                <a:solidFill>
                  <a:srgbClr val="155FAF"/>
                </a:solidFill>
                <a:latin typeface="Glacial Indifference Bold"/>
                <a:ea typeface="Glacial Indifference Bold"/>
                <a:cs typeface="Glacial Indifference Bold"/>
                <a:sym typeface="Glacial Indifference Bold"/>
              </a:rPr>
              <a:t>priming</a:t>
            </a:r>
            <a:r>
              <a:rPr lang="en-US" sz="3264">
                <a:solidFill>
                  <a:srgbClr val="155FAF"/>
                </a:solidFill>
                <a:latin typeface="Glacial Indifference"/>
                <a:ea typeface="Glacial Indifference"/>
                <a:cs typeface="Glacial Indifference"/>
                <a:sym typeface="Glacial Indifference"/>
              </a:rPr>
              <a:t> seeds helps with </a:t>
            </a:r>
            <a:r>
              <a:rPr lang="en-US" sz="3264" b="1">
                <a:solidFill>
                  <a:srgbClr val="155FAF"/>
                </a:solidFill>
                <a:latin typeface="Glacial Indifference Bold"/>
                <a:ea typeface="Glacial Indifference Bold"/>
                <a:cs typeface="Glacial Indifference Bold"/>
                <a:sym typeface="Glacial Indifference Bold"/>
              </a:rPr>
              <a:t>germination</a:t>
            </a:r>
            <a:r>
              <a:rPr lang="en-US" sz="3264">
                <a:solidFill>
                  <a:srgbClr val="155FAF"/>
                </a:solidFill>
                <a:latin typeface="Glacial Indifference"/>
                <a:ea typeface="Glacial Indifference"/>
                <a:cs typeface="Glacial Indifference"/>
                <a:sym typeface="Glacial Indifference"/>
              </a:rPr>
              <a:t> under </a:t>
            </a:r>
            <a:r>
              <a:rPr lang="en-US" sz="3264" b="1">
                <a:solidFill>
                  <a:srgbClr val="155FAF"/>
                </a:solidFill>
                <a:latin typeface="Glacial Indifference Bold"/>
                <a:ea typeface="Glacial Indifference Bold"/>
                <a:cs typeface="Glacial Indifference Bold"/>
                <a:sym typeface="Glacial Indifference Bold"/>
              </a:rPr>
              <a:t>stressful conditions</a:t>
            </a:r>
            <a:r>
              <a:rPr lang="en-US" sz="3264">
                <a:solidFill>
                  <a:srgbClr val="155FAF"/>
                </a:solidFill>
                <a:latin typeface="Glacial Indifference"/>
                <a:ea typeface="Glacial Indifference"/>
                <a:cs typeface="Glacial Indifference"/>
                <a:sym typeface="Glacial Indifference"/>
              </a:rPr>
              <a:t>. </a:t>
            </a:r>
          </a:p>
          <a:p>
            <a:pPr algn="l">
              <a:lnSpc>
                <a:spcPts val="4570"/>
              </a:lnSpc>
            </a:pPr>
            <a:endParaRPr lang="en-US" sz="3264">
              <a:solidFill>
                <a:srgbClr val="155FAF"/>
              </a:solidFill>
              <a:latin typeface="Glacial Indifference"/>
              <a:ea typeface="Glacial Indifference"/>
              <a:cs typeface="Glacial Indifference"/>
              <a:sym typeface="Glacial Indifference"/>
            </a:endParaRPr>
          </a:p>
          <a:p>
            <a:pPr marL="0" lvl="0" indent="0" algn="l">
              <a:lnSpc>
                <a:spcPts val="4570"/>
              </a:lnSpc>
              <a:spcBef>
                <a:spcPct val="0"/>
              </a:spcBef>
            </a:pPr>
            <a:r>
              <a:rPr lang="en-US" sz="3264">
                <a:solidFill>
                  <a:srgbClr val="155FAF"/>
                </a:solidFill>
                <a:latin typeface="Glacial Indifference"/>
                <a:ea typeface="Glacial Indifference"/>
                <a:cs typeface="Glacial Indifference"/>
                <a:sym typeface="Glacial Indifference"/>
              </a:rPr>
              <a:t>Let’s look at each step of the </a:t>
            </a:r>
            <a:r>
              <a:rPr lang="en-US" sz="3264" b="1">
                <a:solidFill>
                  <a:srgbClr val="155FAF"/>
                </a:solidFill>
                <a:latin typeface="Glacial Indifference Bold"/>
                <a:ea typeface="Glacial Indifference Bold"/>
                <a:cs typeface="Glacial Indifference Bold"/>
                <a:sym typeface="Glacial Indifference Bold"/>
              </a:rPr>
              <a:t>Scientific Method</a:t>
            </a:r>
            <a:r>
              <a:rPr lang="en-US" sz="3264">
                <a:solidFill>
                  <a:srgbClr val="155FAF"/>
                </a:solidFill>
                <a:latin typeface="Glacial Indifference"/>
                <a:ea typeface="Glacial Indifference"/>
                <a:cs typeface="Glacial Indifference"/>
                <a:sym typeface="Glacial Indifference"/>
              </a:rPr>
              <a:t> to help you plan your </a:t>
            </a:r>
            <a:r>
              <a:rPr lang="en-US" sz="3264" b="1">
                <a:solidFill>
                  <a:srgbClr val="155FAF"/>
                </a:solidFill>
                <a:latin typeface="Glacial Indifference Bold"/>
                <a:ea typeface="Glacial Indifference Bold"/>
                <a:cs typeface="Glacial Indifference Bold"/>
                <a:sym typeface="Glacial Indifference Bold"/>
              </a:rPr>
              <a:t>experiment</a:t>
            </a:r>
            <a:r>
              <a:rPr lang="en-US" sz="3264">
                <a:solidFill>
                  <a:srgbClr val="155FAF"/>
                </a:solidFill>
                <a:latin typeface="Glacial Indifference"/>
                <a:ea typeface="Glacial Indifference"/>
                <a:cs typeface="Glacial Indifference"/>
                <a:sym typeface="Glacial Indifference"/>
              </a:rPr>
              <a:t> and form a </a:t>
            </a:r>
            <a:r>
              <a:rPr lang="en-US" sz="3264" b="1">
                <a:solidFill>
                  <a:srgbClr val="155FAF"/>
                </a:solidFill>
                <a:latin typeface="Glacial Indifference Bold"/>
                <a:ea typeface="Glacial Indifference Bold"/>
                <a:cs typeface="Glacial Indifference Bold"/>
                <a:sym typeface="Glacial Indifference Bold"/>
              </a:rPr>
              <a:t>hypothesis</a:t>
            </a:r>
            <a:r>
              <a:rPr lang="en-US" sz="3264">
                <a:solidFill>
                  <a:srgbClr val="155FAF"/>
                </a:solidFill>
                <a:latin typeface="Glacial Indifference"/>
                <a:ea typeface="Glacial Indifference"/>
                <a:cs typeface="Glacial Indifference"/>
                <a:sym typeface="Glacial Indifference"/>
              </a:rPr>
              <a:t>.</a:t>
            </a:r>
          </a:p>
        </p:txBody>
      </p:sp>
      <p:sp>
        <p:nvSpPr>
          <p:cNvPr id="8" name="TextBox 8"/>
          <p:cNvSpPr txBox="1"/>
          <p:nvPr/>
        </p:nvSpPr>
        <p:spPr>
          <a:xfrm>
            <a:off x="2241238" y="426401"/>
            <a:ext cx="9966271" cy="1071248"/>
          </a:xfrm>
          <a:prstGeom prst="rect">
            <a:avLst/>
          </a:prstGeom>
        </p:spPr>
        <p:txBody>
          <a:bodyPr lIns="0" tIns="0" rIns="0" bIns="0" rtlCol="0" anchor="t">
            <a:spAutoFit/>
          </a:bodyPr>
          <a:lstStyle/>
          <a:p>
            <a:pPr algn="ctr">
              <a:lnSpc>
                <a:spcPts val="8679"/>
              </a:lnSpc>
              <a:spcBef>
                <a:spcPct val="0"/>
              </a:spcBef>
            </a:pPr>
            <a:r>
              <a:rPr lang="en-US" sz="6199">
                <a:solidFill>
                  <a:srgbClr val="FFDE59"/>
                </a:solidFill>
                <a:latin typeface="Bobby Jones"/>
                <a:ea typeface="Bobby Jones"/>
                <a:cs typeface="Bobby Jones"/>
                <a:sym typeface="Bobby Jones"/>
              </a:rPr>
              <a:t>Planning your experiment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696017"/>
            <a:ext cx="10807912" cy="9047206"/>
            <a:chOff x="0" y="0"/>
            <a:chExt cx="2846528" cy="2382803"/>
          </a:xfrm>
        </p:grpSpPr>
        <p:sp>
          <p:nvSpPr>
            <p:cNvPr id="3" name="Freeform 3"/>
            <p:cNvSpPr/>
            <p:nvPr/>
          </p:nvSpPr>
          <p:spPr>
            <a:xfrm>
              <a:off x="0" y="0"/>
              <a:ext cx="2846528" cy="2382803"/>
            </a:xfrm>
            <a:custGeom>
              <a:avLst/>
              <a:gdLst/>
              <a:ahLst/>
              <a:cxnLst/>
              <a:rect l="l" t="t" r="r" b="b"/>
              <a:pathLst>
                <a:path w="2846528" h="2382803">
                  <a:moveTo>
                    <a:pt x="36532" y="0"/>
                  </a:moveTo>
                  <a:lnTo>
                    <a:pt x="2809996" y="0"/>
                  </a:lnTo>
                  <a:cubicBezTo>
                    <a:pt x="2830172" y="0"/>
                    <a:pt x="2846528" y="16356"/>
                    <a:pt x="2846528" y="36532"/>
                  </a:cubicBezTo>
                  <a:lnTo>
                    <a:pt x="2846528" y="2346271"/>
                  </a:lnTo>
                  <a:cubicBezTo>
                    <a:pt x="2846528" y="2366447"/>
                    <a:pt x="2830172" y="2382803"/>
                    <a:pt x="2809996" y="2382803"/>
                  </a:cubicBezTo>
                  <a:lnTo>
                    <a:pt x="36532" y="2382803"/>
                  </a:lnTo>
                  <a:cubicBezTo>
                    <a:pt x="16356" y="2382803"/>
                    <a:pt x="0" y="2366447"/>
                    <a:pt x="0" y="2346271"/>
                  </a:cubicBezTo>
                  <a:lnTo>
                    <a:pt x="0" y="36532"/>
                  </a:lnTo>
                  <a:cubicBezTo>
                    <a:pt x="0" y="16356"/>
                    <a:pt x="16356" y="0"/>
                    <a:pt x="36532" y="0"/>
                  </a:cubicBezTo>
                  <a:close/>
                </a:path>
              </a:pathLst>
            </a:custGeom>
            <a:solidFill>
              <a:srgbClr val="155FAF"/>
            </a:solidFill>
            <a:ln cap="rnd">
              <a:noFill/>
              <a:prstDash val="sysDot"/>
              <a:round/>
            </a:ln>
          </p:spPr>
          <p:txBody>
            <a:bodyPr/>
            <a:lstStyle/>
            <a:p>
              <a:endParaRPr lang="en-IE"/>
            </a:p>
          </p:txBody>
        </p:sp>
        <p:sp>
          <p:nvSpPr>
            <p:cNvPr id="4" name="TextBox 4"/>
            <p:cNvSpPr txBox="1"/>
            <p:nvPr/>
          </p:nvSpPr>
          <p:spPr>
            <a:xfrm>
              <a:off x="0" y="-47625"/>
              <a:ext cx="2846528" cy="2430428"/>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1829291" y="2361987"/>
            <a:ext cx="9206731" cy="7117588"/>
          </a:xfrm>
          <a:prstGeom prst="rect">
            <a:avLst/>
          </a:prstGeom>
        </p:spPr>
        <p:txBody>
          <a:bodyPr lIns="0" tIns="0" rIns="0" bIns="0" rtlCol="0" anchor="t">
            <a:spAutoFit/>
          </a:bodyPr>
          <a:lstStyle/>
          <a:p>
            <a:pPr algn="l">
              <a:lnSpc>
                <a:spcPts val="5641"/>
              </a:lnSpc>
            </a:pPr>
            <a:r>
              <a:rPr lang="en-US" sz="4029">
                <a:solidFill>
                  <a:srgbClr val="FFDE59"/>
                </a:solidFill>
                <a:latin typeface="Glacial Indifference"/>
                <a:ea typeface="Glacial Indifference"/>
                <a:cs typeface="Glacial Indifference"/>
                <a:sym typeface="Glacial Indifference"/>
              </a:rPr>
              <a:t>Think about the challenge that climate changes are creating for Liam &amp; Lisa on their farm.</a:t>
            </a:r>
          </a:p>
          <a:p>
            <a:pPr algn="r">
              <a:lnSpc>
                <a:spcPts val="5641"/>
              </a:lnSpc>
            </a:pPr>
            <a:r>
              <a:rPr lang="en-US" sz="4029">
                <a:solidFill>
                  <a:srgbClr val="FFDE59"/>
                </a:solidFill>
                <a:latin typeface="Glacial Indifference"/>
                <a:ea typeface="Glacial Indifference"/>
                <a:cs typeface="Glacial Indifference"/>
                <a:sym typeface="Glacial Indifference"/>
              </a:rPr>
              <a:t> </a:t>
            </a:r>
          </a:p>
          <a:p>
            <a:pPr algn="l">
              <a:lnSpc>
                <a:spcPts val="5641"/>
              </a:lnSpc>
            </a:pPr>
            <a:r>
              <a:rPr lang="en-US" sz="4029">
                <a:solidFill>
                  <a:srgbClr val="FFDE59"/>
                </a:solidFill>
                <a:latin typeface="Glacial Indifference"/>
                <a:ea typeface="Glacial Indifference"/>
                <a:cs typeface="Glacial Indifference"/>
                <a:sym typeface="Glacial Indifference"/>
              </a:rPr>
              <a:t>What </a:t>
            </a:r>
            <a:r>
              <a:rPr lang="en-US" sz="4029" b="1">
                <a:solidFill>
                  <a:srgbClr val="FFDE59"/>
                </a:solidFill>
                <a:latin typeface="Glacial Indifference Bold"/>
                <a:ea typeface="Glacial Indifference Bold"/>
                <a:cs typeface="Glacial Indifference Bold"/>
                <a:sym typeface="Glacial Indifference Bold"/>
              </a:rPr>
              <a:t>questions</a:t>
            </a:r>
            <a:r>
              <a:rPr lang="en-US" sz="4029">
                <a:solidFill>
                  <a:srgbClr val="FFDE59"/>
                </a:solidFill>
                <a:latin typeface="Glacial Indifference"/>
                <a:ea typeface="Glacial Indifference"/>
                <a:cs typeface="Glacial Indifference"/>
                <a:sym typeface="Glacial Indifference"/>
              </a:rPr>
              <a:t> can you ask that might help find a solution?</a:t>
            </a:r>
          </a:p>
          <a:p>
            <a:pPr algn="l">
              <a:lnSpc>
                <a:spcPts val="5641"/>
              </a:lnSpc>
            </a:pPr>
            <a:endParaRPr lang="en-US" sz="4029">
              <a:solidFill>
                <a:srgbClr val="FFDE59"/>
              </a:solidFill>
              <a:latin typeface="Glacial Indifference"/>
              <a:ea typeface="Glacial Indifference"/>
              <a:cs typeface="Glacial Indifference"/>
              <a:sym typeface="Glacial Indifference"/>
            </a:endParaRPr>
          </a:p>
          <a:p>
            <a:pPr algn="l">
              <a:lnSpc>
                <a:spcPts val="5641"/>
              </a:lnSpc>
            </a:pPr>
            <a:r>
              <a:rPr lang="en-US" sz="4029">
                <a:solidFill>
                  <a:srgbClr val="FFDE59"/>
                </a:solidFill>
                <a:latin typeface="Glacial Indifference"/>
                <a:ea typeface="Glacial Indifference"/>
                <a:cs typeface="Glacial Indifference"/>
                <a:sym typeface="Glacial Indifference"/>
              </a:rPr>
              <a:t>Make your questions as specific as possible and ensure they are </a:t>
            </a:r>
            <a:r>
              <a:rPr lang="en-US" sz="4029" b="1">
                <a:solidFill>
                  <a:srgbClr val="FFDE59"/>
                </a:solidFill>
                <a:latin typeface="Glacial Indifference Bold"/>
                <a:ea typeface="Glacial Indifference Bold"/>
                <a:cs typeface="Glacial Indifference Bold"/>
                <a:sym typeface="Glacial Indifference Bold"/>
              </a:rPr>
              <a:t>something you can test</a:t>
            </a:r>
            <a:r>
              <a:rPr lang="en-US" sz="4029">
                <a:solidFill>
                  <a:srgbClr val="FFDE59"/>
                </a:solidFill>
                <a:latin typeface="Glacial Indifference"/>
                <a:ea typeface="Glacial Indifference"/>
                <a:cs typeface="Glacial Indifference"/>
                <a:sym typeface="Glacial Indifference"/>
              </a:rPr>
              <a:t>.</a:t>
            </a:r>
          </a:p>
        </p:txBody>
      </p:sp>
      <p:sp>
        <p:nvSpPr>
          <p:cNvPr id="6" name="TextBox 6"/>
          <p:cNvSpPr txBox="1"/>
          <p:nvPr/>
        </p:nvSpPr>
        <p:spPr>
          <a:xfrm>
            <a:off x="4827128" y="1373081"/>
            <a:ext cx="5316265" cy="806450"/>
          </a:xfrm>
          <a:prstGeom prst="rect">
            <a:avLst/>
          </a:prstGeom>
        </p:spPr>
        <p:txBody>
          <a:bodyPr lIns="0" tIns="0" rIns="0" bIns="0" rtlCol="0" anchor="t">
            <a:spAutoFit/>
          </a:bodyPr>
          <a:lstStyle/>
          <a:p>
            <a:pPr algn="l">
              <a:lnSpc>
                <a:spcPts val="5890"/>
              </a:lnSpc>
            </a:pPr>
            <a:r>
              <a:rPr lang="en-US" sz="6200">
                <a:solidFill>
                  <a:srgbClr val="FFDE59"/>
                </a:solidFill>
                <a:latin typeface="Bobby Jones"/>
                <a:ea typeface="Bobby Jones"/>
                <a:cs typeface="Bobby Jones"/>
                <a:sym typeface="Bobby Jones"/>
              </a:rPr>
              <a:t>Ask a Question</a:t>
            </a:r>
          </a:p>
        </p:txBody>
      </p:sp>
      <p:sp>
        <p:nvSpPr>
          <p:cNvPr id="7" name="TextBox 7"/>
          <p:cNvSpPr txBox="1"/>
          <p:nvPr/>
        </p:nvSpPr>
        <p:spPr>
          <a:xfrm>
            <a:off x="1829291" y="1373081"/>
            <a:ext cx="3411060" cy="806450"/>
          </a:xfrm>
          <a:prstGeom prst="rect">
            <a:avLst/>
          </a:prstGeom>
        </p:spPr>
        <p:txBody>
          <a:bodyPr lIns="0" tIns="0" rIns="0" bIns="0" rtlCol="0" anchor="t">
            <a:spAutoFit/>
          </a:bodyPr>
          <a:lstStyle/>
          <a:p>
            <a:pPr algn="l">
              <a:lnSpc>
                <a:spcPts val="5890"/>
              </a:lnSpc>
            </a:pPr>
            <a:r>
              <a:rPr lang="en-US" sz="6200">
                <a:solidFill>
                  <a:srgbClr val="FFDE59"/>
                </a:solidFill>
                <a:latin typeface="Bobby Jones"/>
                <a:ea typeface="Bobby Jones"/>
                <a:cs typeface="Bobby Jones"/>
                <a:sym typeface="Bobby Jones"/>
              </a:rPr>
              <a:t>Step #1</a:t>
            </a:r>
          </a:p>
        </p:txBody>
      </p:sp>
      <p:grpSp>
        <p:nvGrpSpPr>
          <p:cNvPr id="8" name="Group 8"/>
          <p:cNvGrpSpPr/>
          <p:nvPr/>
        </p:nvGrpSpPr>
        <p:grpSpPr>
          <a:xfrm>
            <a:off x="12609788" y="1239731"/>
            <a:ext cx="4998403" cy="7807537"/>
            <a:chOff x="0" y="0"/>
            <a:chExt cx="1316452" cy="2056306"/>
          </a:xfrm>
        </p:grpSpPr>
        <p:sp>
          <p:nvSpPr>
            <p:cNvPr id="9" name="Freeform 9"/>
            <p:cNvSpPr/>
            <p:nvPr/>
          </p:nvSpPr>
          <p:spPr>
            <a:xfrm>
              <a:off x="0" y="0"/>
              <a:ext cx="1316452" cy="2056306"/>
            </a:xfrm>
            <a:custGeom>
              <a:avLst/>
              <a:gdLst/>
              <a:ahLst/>
              <a:cxnLst/>
              <a:rect l="l" t="t" r="r" b="b"/>
              <a:pathLst>
                <a:path w="1316452" h="2056306">
                  <a:moveTo>
                    <a:pt x="78993" y="0"/>
                  </a:moveTo>
                  <a:lnTo>
                    <a:pt x="1237459" y="0"/>
                  </a:lnTo>
                  <a:cubicBezTo>
                    <a:pt x="1281086" y="0"/>
                    <a:pt x="1316452" y="35366"/>
                    <a:pt x="1316452" y="78993"/>
                  </a:cubicBezTo>
                  <a:lnTo>
                    <a:pt x="1316452" y="1977313"/>
                  </a:lnTo>
                  <a:cubicBezTo>
                    <a:pt x="1316452" y="1998263"/>
                    <a:pt x="1308129" y="2018356"/>
                    <a:pt x="1293315" y="2033170"/>
                  </a:cubicBezTo>
                  <a:cubicBezTo>
                    <a:pt x="1278501" y="2047984"/>
                    <a:pt x="1258409" y="2056306"/>
                    <a:pt x="1237459" y="2056306"/>
                  </a:cubicBezTo>
                  <a:lnTo>
                    <a:pt x="78993" y="2056306"/>
                  </a:lnTo>
                  <a:cubicBezTo>
                    <a:pt x="35366" y="2056306"/>
                    <a:pt x="0" y="2020940"/>
                    <a:pt x="0" y="1977313"/>
                  </a:cubicBezTo>
                  <a:lnTo>
                    <a:pt x="0" y="78993"/>
                  </a:lnTo>
                  <a:cubicBezTo>
                    <a:pt x="0" y="35366"/>
                    <a:pt x="35366" y="0"/>
                    <a:pt x="78993" y="0"/>
                  </a:cubicBezTo>
                  <a:close/>
                </a:path>
              </a:pathLst>
            </a:custGeom>
            <a:solidFill>
              <a:srgbClr val="FFFFFF"/>
            </a:solidFill>
            <a:ln w="95250" cap="rnd">
              <a:solidFill>
                <a:srgbClr val="B6DBEE"/>
              </a:solidFill>
              <a:prstDash val="sysDot"/>
              <a:round/>
            </a:ln>
          </p:spPr>
          <p:txBody>
            <a:bodyPr/>
            <a:lstStyle/>
            <a:p>
              <a:endParaRPr lang="en-IE"/>
            </a:p>
          </p:txBody>
        </p:sp>
        <p:sp>
          <p:nvSpPr>
            <p:cNvPr id="10" name="TextBox 10"/>
            <p:cNvSpPr txBox="1"/>
            <p:nvPr/>
          </p:nvSpPr>
          <p:spPr>
            <a:xfrm>
              <a:off x="0" y="-47625"/>
              <a:ext cx="1316452" cy="2103931"/>
            </a:xfrm>
            <a:prstGeom prst="rect">
              <a:avLst/>
            </a:prstGeom>
          </p:spPr>
          <p:txBody>
            <a:bodyPr lIns="50800" tIns="50800" rIns="50800" bIns="50800" rtlCol="0" anchor="ctr"/>
            <a:lstStyle/>
            <a:p>
              <a:pPr algn="ctr">
                <a:lnSpc>
                  <a:spcPts val="2659"/>
                </a:lnSpc>
              </a:pPr>
              <a:endParaRPr/>
            </a:p>
          </p:txBody>
        </p:sp>
      </p:grpSp>
      <p:sp>
        <p:nvSpPr>
          <p:cNvPr id="11" name="Freeform 11"/>
          <p:cNvSpPr/>
          <p:nvPr/>
        </p:nvSpPr>
        <p:spPr>
          <a:xfrm>
            <a:off x="13730532" y="3064240"/>
            <a:ext cx="2756916" cy="4114800"/>
          </a:xfrm>
          <a:custGeom>
            <a:avLst/>
            <a:gdLst/>
            <a:ahLst/>
            <a:cxnLst/>
            <a:rect l="l" t="t" r="r" b="b"/>
            <a:pathLst>
              <a:path w="2756916" h="4114800">
                <a:moveTo>
                  <a:pt x="0" y="0"/>
                </a:moveTo>
                <a:lnTo>
                  <a:pt x="2756916" y="0"/>
                </a:lnTo>
                <a:lnTo>
                  <a:pt x="2756916"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I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239731"/>
            <a:ext cx="16375547" cy="7807537"/>
            <a:chOff x="0" y="0"/>
            <a:chExt cx="4312901" cy="2056306"/>
          </a:xfrm>
        </p:grpSpPr>
        <p:sp>
          <p:nvSpPr>
            <p:cNvPr id="3" name="Freeform 3"/>
            <p:cNvSpPr/>
            <p:nvPr/>
          </p:nvSpPr>
          <p:spPr>
            <a:xfrm>
              <a:off x="0" y="0"/>
              <a:ext cx="4312901" cy="2056306"/>
            </a:xfrm>
            <a:custGeom>
              <a:avLst/>
              <a:gdLst/>
              <a:ahLst/>
              <a:cxnLst/>
              <a:rect l="l" t="t" r="r" b="b"/>
              <a:pathLst>
                <a:path w="4312901" h="2056306">
                  <a:moveTo>
                    <a:pt x="24111" y="0"/>
                  </a:moveTo>
                  <a:lnTo>
                    <a:pt x="4288790" y="0"/>
                  </a:lnTo>
                  <a:cubicBezTo>
                    <a:pt x="4302106" y="0"/>
                    <a:pt x="4312901" y="10795"/>
                    <a:pt x="4312901" y="24111"/>
                  </a:cubicBezTo>
                  <a:lnTo>
                    <a:pt x="4312901" y="2032195"/>
                  </a:lnTo>
                  <a:cubicBezTo>
                    <a:pt x="4312901" y="2038589"/>
                    <a:pt x="4310361" y="2044722"/>
                    <a:pt x="4305839" y="2049244"/>
                  </a:cubicBezTo>
                  <a:cubicBezTo>
                    <a:pt x="4301317" y="2053766"/>
                    <a:pt x="4295184" y="2056306"/>
                    <a:pt x="4288790" y="2056306"/>
                  </a:cubicBezTo>
                  <a:lnTo>
                    <a:pt x="24111" y="2056306"/>
                  </a:lnTo>
                  <a:cubicBezTo>
                    <a:pt x="17717" y="2056306"/>
                    <a:pt x="11584" y="2053766"/>
                    <a:pt x="7062" y="2049244"/>
                  </a:cubicBezTo>
                  <a:cubicBezTo>
                    <a:pt x="2540" y="2044722"/>
                    <a:pt x="0" y="2038589"/>
                    <a:pt x="0" y="2032195"/>
                  </a:cubicBezTo>
                  <a:lnTo>
                    <a:pt x="0" y="24111"/>
                  </a:lnTo>
                  <a:cubicBezTo>
                    <a:pt x="0" y="17717"/>
                    <a:pt x="2540" y="11584"/>
                    <a:pt x="7062" y="7062"/>
                  </a:cubicBezTo>
                  <a:cubicBezTo>
                    <a:pt x="11584" y="2540"/>
                    <a:pt x="17717" y="0"/>
                    <a:pt x="24111" y="0"/>
                  </a:cubicBezTo>
                  <a:close/>
                </a:path>
              </a:pathLst>
            </a:custGeom>
            <a:solidFill>
              <a:srgbClr val="155FAF"/>
            </a:solidFill>
            <a:ln cap="rnd">
              <a:noFill/>
              <a:prstDash val="sysDot"/>
              <a:round/>
            </a:ln>
          </p:spPr>
          <p:txBody>
            <a:bodyPr/>
            <a:lstStyle/>
            <a:p>
              <a:endParaRPr lang="en-IE"/>
            </a:p>
          </p:txBody>
        </p:sp>
        <p:sp>
          <p:nvSpPr>
            <p:cNvPr id="4" name="TextBox 4"/>
            <p:cNvSpPr txBox="1"/>
            <p:nvPr/>
          </p:nvSpPr>
          <p:spPr>
            <a:xfrm>
              <a:off x="0" y="-47625"/>
              <a:ext cx="4312901" cy="2103931"/>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4574215" y="3491001"/>
            <a:ext cx="9139570" cy="3371674"/>
          </a:xfrm>
          <a:prstGeom prst="rect">
            <a:avLst/>
          </a:prstGeom>
        </p:spPr>
        <p:txBody>
          <a:bodyPr lIns="0" tIns="0" rIns="0" bIns="0" rtlCol="0" anchor="t">
            <a:spAutoFit/>
          </a:bodyPr>
          <a:lstStyle/>
          <a:p>
            <a:pPr algn="ctr">
              <a:lnSpc>
                <a:spcPts val="8762"/>
              </a:lnSpc>
            </a:pPr>
            <a:r>
              <a:rPr lang="en-US" sz="8113">
                <a:solidFill>
                  <a:srgbClr val="FFDE59"/>
                </a:solidFill>
                <a:latin typeface="Bobby Jones"/>
                <a:ea typeface="Bobby Jones"/>
                <a:cs typeface="Bobby Jones"/>
                <a:sym typeface="Bobby Jones"/>
              </a:rPr>
              <a:t>Pause for a few minutes to discuss possible questions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241238" y="0"/>
            <a:ext cx="16361087" cy="2128801"/>
            <a:chOff x="0" y="0"/>
            <a:chExt cx="5863444" cy="762914"/>
          </a:xfrm>
        </p:grpSpPr>
        <p:sp>
          <p:nvSpPr>
            <p:cNvPr id="3" name="Freeform 3"/>
            <p:cNvSpPr/>
            <p:nvPr/>
          </p:nvSpPr>
          <p:spPr>
            <a:xfrm>
              <a:off x="0" y="0"/>
              <a:ext cx="5863444" cy="762914"/>
            </a:xfrm>
            <a:custGeom>
              <a:avLst/>
              <a:gdLst/>
              <a:ahLst/>
              <a:cxnLst/>
              <a:rect l="l" t="t" r="r" b="b"/>
              <a:pathLst>
                <a:path w="5863444" h="762914">
                  <a:moveTo>
                    <a:pt x="0" y="0"/>
                  </a:moveTo>
                  <a:lnTo>
                    <a:pt x="5863444" y="0"/>
                  </a:lnTo>
                  <a:lnTo>
                    <a:pt x="5863444" y="762914"/>
                  </a:lnTo>
                  <a:lnTo>
                    <a:pt x="0" y="762914"/>
                  </a:lnTo>
                  <a:close/>
                </a:path>
              </a:pathLst>
            </a:custGeom>
            <a:solidFill>
              <a:srgbClr val="155FAF"/>
            </a:solidFill>
          </p:spPr>
          <p:txBody>
            <a:bodyPr/>
            <a:lstStyle/>
            <a:p>
              <a:endParaRPr lang="en-IE"/>
            </a:p>
          </p:txBody>
        </p:sp>
        <p:sp>
          <p:nvSpPr>
            <p:cNvPr id="4" name="TextBox 4"/>
            <p:cNvSpPr txBox="1"/>
            <p:nvPr/>
          </p:nvSpPr>
          <p:spPr>
            <a:xfrm>
              <a:off x="0" y="-28575"/>
              <a:ext cx="5863444" cy="791489"/>
            </a:xfrm>
            <a:prstGeom prst="rect">
              <a:avLst/>
            </a:prstGeom>
          </p:spPr>
          <p:txBody>
            <a:bodyPr lIns="50800" tIns="50800" rIns="50800" bIns="50800" rtlCol="0" anchor="ctr"/>
            <a:lstStyle/>
            <a:p>
              <a:pPr algn="ctr">
                <a:lnSpc>
                  <a:spcPts val="1773"/>
                </a:lnSpc>
              </a:pPr>
              <a:endParaRPr/>
            </a:p>
          </p:txBody>
        </p:sp>
      </p:grpSp>
      <p:sp>
        <p:nvSpPr>
          <p:cNvPr id="5" name="Freeform 5"/>
          <p:cNvSpPr/>
          <p:nvPr/>
        </p:nvSpPr>
        <p:spPr>
          <a:xfrm>
            <a:off x="66947" y="205295"/>
            <a:ext cx="1923506" cy="1923506"/>
          </a:xfrm>
          <a:custGeom>
            <a:avLst/>
            <a:gdLst/>
            <a:ahLst/>
            <a:cxnLst/>
            <a:rect l="l" t="t" r="r" b="b"/>
            <a:pathLst>
              <a:path w="1923506" h="1923506">
                <a:moveTo>
                  <a:pt x="0" y="0"/>
                </a:moveTo>
                <a:lnTo>
                  <a:pt x="1923506" y="0"/>
                </a:lnTo>
                <a:lnTo>
                  <a:pt x="1923506" y="1923506"/>
                </a:lnTo>
                <a:lnTo>
                  <a:pt x="0" y="1923506"/>
                </a:lnTo>
                <a:lnTo>
                  <a:pt x="0" y="0"/>
                </a:lnTo>
                <a:close/>
              </a:path>
            </a:pathLst>
          </a:custGeom>
          <a:blipFill>
            <a:blip r:embed="rId2"/>
            <a:stretch>
              <a:fillRect/>
            </a:stretch>
          </a:blipFill>
        </p:spPr>
        <p:txBody>
          <a:bodyPr/>
          <a:lstStyle/>
          <a:p>
            <a:endParaRPr lang="en-IE"/>
          </a:p>
        </p:txBody>
      </p:sp>
      <p:sp>
        <p:nvSpPr>
          <p:cNvPr id="6" name="TextBox 6"/>
          <p:cNvSpPr txBox="1"/>
          <p:nvPr/>
        </p:nvSpPr>
        <p:spPr>
          <a:xfrm>
            <a:off x="7789837" y="2719349"/>
            <a:ext cx="9926183" cy="6832236"/>
          </a:xfrm>
          <a:prstGeom prst="rect">
            <a:avLst/>
          </a:prstGeom>
        </p:spPr>
        <p:txBody>
          <a:bodyPr lIns="0" tIns="0" rIns="0" bIns="0" rtlCol="0" anchor="t">
            <a:spAutoFit/>
          </a:bodyPr>
          <a:lstStyle/>
          <a:p>
            <a:pPr algn="l">
              <a:lnSpc>
                <a:spcPts val="4570"/>
              </a:lnSpc>
            </a:pPr>
            <a:r>
              <a:rPr lang="en-US" sz="3264">
                <a:solidFill>
                  <a:srgbClr val="155FAF"/>
                </a:solidFill>
                <a:latin typeface="Glacial Indifference"/>
                <a:ea typeface="Glacial Indifference"/>
                <a:cs typeface="Glacial Indifference"/>
                <a:sym typeface="Glacial Indifference"/>
              </a:rPr>
              <a:t>Some of the </a:t>
            </a:r>
            <a:r>
              <a:rPr lang="en-US" sz="3264" b="1">
                <a:solidFill>
                  <a:srgbClr val="155FAF"/>
                </a:solidFill>
                <a:latin typeface="Glacial Indifference Bold"/>
                <a:ea typeface="Glacial Indifference Bold"/>
                <a:cs typeface="Glacial Indifference Bold"/>
                <a:sym typeface="Glacial Indifference Bold"/>
              </a:rPr>
              <a:t>questions</a:t>
            </a:r>
            <a:r>
              <a:rPr lang="en-US" sz="3264">
                <a:solidFill>
                  <a:srgbClr val="155FAF"/>
                </a:solidFill>
                <a:latin typeface="Glacial Indifference"/>
                <a:ea typeface="Glacial Indifference"/>
                <a:cs typeface="Glacial Indifference"/>
                <a:sym typeface="Glacial Indifference"/>
              </a:rPr>
              <a:t> you might have come up with are;</a:t>
            </a:r>
          </a:p>
          <a:p>
            <a:pPr algn="l">
              <a:lnSpc>
                <a:spcPts val="4570"/>
              </a:lnSpc>
            </a:pPr>
            <a:endParaRPr lang="en-US" sz="3264">
              <a:solidFill>
                <a:srgbClr val="155FAF"/>
              </a:solidFill>
              <a:latin typeface="Glacial Indifference"/>
              <a:ea typeface="Glacial Indifference"/>
              <a:cs typeface="Glacial Indifference"/>
              <a:sym typeface="Glacial Indifference"/>
            </a:endParaRPr>
          </a:p>
          <a:p>
            <a:pPr algn="l">
              <a:lnSpc>
                <a:spcPts val="4570"/>
              </a:lnSpc>
            </a:pPr>
            <a:r>
              <a:rPr lang="en-US" sz="3264">
                <a:solidFill>
                  <a:srgbClr val="155FAF"/>
                </a:solidFill>
                <a:latin typeface="Glacial Indifference"/>
                <a:ea typeface="Glacial Indifference"/>
                <a:cs typeface="Glacial Indifference"/>
                <a:sym typeface="Glacial Indifference"/>
              </a:rPr>
              <a:t>How can scientists help farmers like Liam &amp; Lisa to grow successful crops even when </a:t>
            </a:r>
            <a:r>
              <a:rPr lang="en-US" sz="3264" b="1">
                <a:solidFill>
                  <a:srgbClr val="155FAF"/>
                </a:solidFill>
                <a:latin typeface="Glacial Indifference Bold"/>
                <a:ea typeface="Glacial Indifference Bold"/>
                <a:cs typeface="Glacial Indifference Bold"/>
                <a:sym typeface="Glacial Indifference Bold"/>
              </a:rPr>
              <a:t>climate conditions</a:t>
            </a:r>
            <a:r>
              <a:rPr lang="en-US" sz="3264">
                <a:solidFill>
                  <a:srgbClr val="155FAF"/>
                </a:solidFill>
                <a:latin typeface="Glacial Indifference"/>
                <a:ea typeface="Glacial Indifference"/>
                <a:cs typeface="Glacial Indifference"/>
                <a:sym typeface="Glacial Indifference"/>
              </a:rPr>
              <a:t> cause </a:t>
            </a:r>
            <a:r>
              <a:rPr lang="en-US" sz="3264" b="1">
                <a:solidFill>
                  <a:srgbClr val="155FAF"/>
                </a:solidFill>
                <a:latin typeface="Glacial Indifference Bold"/>
                <a:ea typeface="Glacial Indifference Bold"/>
                <a:cs typeface="Glacial Indifference Bold"/>
                <a:sym typeface="Glacial Indifference Bold"/>
              </a:rPr>
              <a:t>drought</a:t>
            </a:r>
            <a:r>
              <a:rPr lang="en-US" sz="3264">
                <a:solidFill>
                  <a:srgbClr val="155FAF"/>
                </a:solidFill>
                <a:latin typeface="Glacial Indifference"/>
                <a:ea typeface="Glacial Indifference"/>
                <a:cs typeface="Glacial Indifference"/>
                <a:sym typeface="Glacial Indifference"/>
              </a:rPr>
              <a:t>?</a:t>
            </a:r>
          </a:p>
          <a:p>
            <a:pPr algn="l">
              <a:lnSpc>
                <a:spcPts val="4570"/>
              </a:lnSpc>
            </a:pPr>
            <a:endParaRPr lang="en-US" sz="3264">
              <a:solidFill>
                <a:srgbClr val="155FAF"/>
              </a:solidFill>
              <a:latin typeface="Glacial Indifference"/>
              <a:ea typeface="Glacial Indifference"/>
              <a:cs typeface="Glacial Indifference"/>
              <a:sym typeface="Glacial Indifference"/>
            </a:endParaRPr>
          </a:p>
          <a:p>
            <a:pPr algn="l">
              <a:lnSpc>
                <a:spcPts val="4570"/>
              </a:lnSpc>
            </a:pPr>
            <a:r>
              <a:rPr lang="en-US" sz="3264">
                <a:solidFill>
                  <a:srgbClr val="155FAF"/>
                </a:solidFill>
                <a:latin typeface="Glacial Indifference"/>
                <a:ea typeface="Glacial Indifference"/>
                <a:cs typeface="Glacial Indifference"/>
                <a:sym typeface="Glacial Indifference"/>
              </a:rPr>
              <a:t>Can </a:t>
            </a:r>
            <a:r>
              <a:rPr lang="en-US" sz="3264" b="1">
                <a:solidFill>
                  <a:srgbClr val="155FAF"/>
                </a:solidFill>
                <a:latin typeface="Glacial Indifference Bold"/>
                <a:ea typeface="Glacial Indifference Bold"/>
                <a:cs typeface="Glacial Indifference Bold"/>
                <a:sym typeface="Glacial Indifference Bold"/>
              </a:rPr>
              <a:t>priming</a:t>
            </a:r>
            <a:r>
              <a:rPr lang="en-US" sz="3264">
                <a:solidFill>
                  <a:srgbClr val="155FAF"/>
                </a:solidFill>
                <a:latin typeface="Glacial Indifference"/>
                <a:ea typeface="Glacial Indifference"/>
                <a:cs typeface="Glacial Indifference"/>
                <a:sym typeface="Glacial Indifference"/>
              </a:rPr>
              <a:t> a seed change its ability to </a:t>
            </a:r>
            <a:r>
              <a:rPr lang="en-US" sz="3264" b="1">
                <a:solidFill>
                  <a:srgbClr val="155FAF"/>
                </a:solidFill>
                <a:latin typeface="Glacial Indifference Bold"/>
                <a:ea typeface="Glacial Indifference Bold"/>
                <a:cs typeface="Glacial Indifference Bold"/>
                <a:sym typeface="Glacial Indifference Bold"/>
              </a:rPr>
              <a:t>germinate</a:t>
            </a:r>
            <a:r>
              <a:rPr lang="en-US" sz="3264">
                <a:solidFill>
                  <a:srgbClr val="155FAF"/>
                </a:solidFill>
                <a:latin typeface="Glacial Indifference"/>
                <a:ea typeface="Glacial Indifference"/>
                <a:cs typeface="Glacial Indifference"/>
                <a:sym typeface="Glacial Indifference"/>
              </a:rPr>
              <a:t>?</a:t>
            </a:r>
          </a:p>
          <a:p>
            <a:pPr algn="l">
              <a:lnSpc>
                <a:spcPts val="4570"/>
              </a:lnSpc>
            </a:pPr>
            <a:endParaRPr lang="en-US" sz="3264">
              <a:solidFill>
                <a:srgbClr val="155FAF"/>
              </a:solidFill>
              <a:latin typeface="Glacial Indifference"/>
              <a:ea typeface="Glacial Indifference"/>
              <a:cs typeface="Glacial Indifference"/>
              <a:sym typeface="Glacial Indifference"/>
            </a:endParaRPr>
          </a:p>
          <a:p>
            <a:pPr algn="l">
              <a:lnSpc>
                <a:spcPts val="4570"/>
              </a:lnSpc>
            </a:pPr>
            <a:r>
              <a:rPr lang="en-US" sz="3264">
                <a:solidFill>
                  <a:srgbClr val="155FAF"/>
                </a:solidFill>
                <a:latin typeface="Glacial Indifference"/>
                <a:ea typeface="Glacial Indifference"/>
                <a:cs typeface="Glacial Indifference"/>
                <a:sym typeface="Glacial Indifference"/>
              </a:rPr>
              <a:t>Does a </a:t>
            </a:r>
            <a:r>
              <a:rPr lang="en-US" sz="3264" b="1">
                <a:solidFill>
                  <a:srgbClr val="155FAF"/>
                </a:solidFill>
                <a:latin typeface="Glacial Indifference Bold"/>
                <a:ea typeface="Glacial Indifference Bold"/>
                <a:cs typeface="Glacial Indifference Bold"/>
                <a:sym typeface="Glacial Indifference Bold"/>
              </a:rPr>
              <a:t>primed</a:t>
            </a:r>
            <a:r>
              <a:rPr lang="en-US" sz="3264">
                <a:solidFill>
                  <a:srgbClr val="155FAF"/>
                </a:solidFill>
                <a:latin typeface="Glacial Indifference"/>
                <a:ea typeface="Glacial Indifference"/>
                <a:cs typeface="Glacial Indifference"/>
                <a:sym typeface="Glacial Indifference"/>
              </a:rPr>
              <a:t> seed </a:t>
            </a:r>
            <a:r>
              <a:rPr lang="en-US" sz="3264" b="1">
                <a:solidFill>
                  <a:srgbClr val="155FAF"/>
                </a:solidFill>
                <a:latin typeface="Glacial Indifference Bold"/>
                <a:ea typeface="Glacial Indifference Bold"/>
                <a:cs typeface="Glacial Indifference Bold"/>
                <a:sym typeface="Glacial Indifference Bold"/>
              </a:rPr>
              <a:t>germinate</a:t>
            </a:r>
            <a:r>
              <a:rPr lang="en-US" sz="3264">
                <a:solidFill>
                  <a:srgbClr val="155FAF"/>
                </a:solidFill>
                <a:latin typeface="Glacial Indifference"/>
                <a:ea typeface="Glacial Indifference"/>
                <a:cs typeface="Glacial Indifference"/>
                <a:sym typeface="Glacial Indifference"/>
              </a:rPr>
              <a:t> differently even in </a:t>
            </a:r>
            <a:r>
              <a:rPr lang="en-US" sz="3264" b="1">
                <a:solidFill>
                  <a:srgbClr val="155FAF"/>
                </a:solidFill>
                <a:latin typeface="Glacial Indifference Bold"/>
                <a:ea typeface="Glacial Indifference Bold"/>
                <a:cs typeface="Glacial Indifference Bold"/>
                <a:sym typeface="Glacial Indifference Bold"/>
              </a:rPr>
              <a:t>stressful conditions</a:t>
            </a:r>
            <a:r>
              <a:rPr lang="en-US" sz="3264">
                <a:solidFill>
                  <a:srgbClr val="155FAF"/>
                </a:solidFill>
                <a:latin typeface="Glacial Indifference"/>
                <a:ea typeface="Glacial Indifference"/>
                <a:cs typeface="Glacial Indifference"/>
                <a:sym typeface="Glacial Indifference"/>
              </a:rPr>
              <a:t>?</a:t>
            </a:r>
          </a:p>
          <a:p>
            <a:pPr marL="0" lvl="0" indent="0" algn="l">
              <a:lnSpc>
                <a:spcPts val="4570"/>
              </a:lnSpc>
              <a:spcBef>
                <a:spcPct val="0"/>
              </a:spcBef>
            </a:pPr>
            <a:endParaRPr lang="en-US" sz="3264">
              <a:solidFill>
                <a:srgbClr val="155FAF"/>
              </a:solidFill>
              <a:latin typeface="Glacial Indifference"/>
              <a:ea typeface="Glacial Indifference"/>
              <a:cs typeface="Glacial Indifference"/>
              <a:sym typeface="Glacial Indifference"/>
            </a:endParaRPr>
          </a:p>
        </p:txBody>
      </p:sp>
      <p:sp>
        <p:nvSpPr>
          <p:cNvPr id="7" name="TextBox 7"/>
          <p:cNvSpPr txBox="1"/>
          <p:nvPr/>
        </p:nvSpPr>
        <p:spPr>
          <a:xfrm>
            <a:off x="2806701" y="462101"/>
            <a:ext cx="9966271" cy="1071248"/>
          </a:xfrm>
          <a:prstGeom prst="rect">
            <a:avLst/>
          </a:prstGeom>
        </p:spPr>
        <p:txBody>
          <a:bodyPr lIns="0" tIns="0" rIns="0" bIns="0" rtlCol="0" anchor="t">
            <a:spAutoFit/>
          </a:bodyPr>
          <a:lstStyle/>
          <a:p>
            <a:pPr algn="l">
              <a:lnSpc>
                <a:spcPts val="8679"/>
              </a:lnSpc>
              <a:spcBef>
                <a:spcPct val="0"/>
              </a:spcBef>
            </a:pPr>
            <a:r>
              <a:rPr lang="en-US" sz="6199">
                <a:solidFill>
                  <a:srgbClr val="FFDE59"/>
                </a:solidFill>
                <a:latin typeface="Bobby Jones"/>
                <a:ea typeface="Bobby Jones"/>
                <a:cs typeface="Bobby Jones"/>
                <a:sym typeface="Bobby Jones"/>
              </a:rPr>
              <a:t>Research questions</a:t>
            </a:r>
          </a:p>
        </p:txBody>
      </p:sp>
      <p:grpSp>
        <p:nvGrpSpPr>
          <p:cNvPr id="8" name="Group 8"/>
          <p:cNvGrpSpPr/>
          <p:nvPr/>
        </p:nvGrpSpPr>
        <p:grpSpPr>
          <a:xfrm>
            <a:off x="3139348" y="2687875"/>
            <a:ext cx="4085026" cy="6380835"/>
            <a:chOff x="0" y="0"/>
            <a:chExt cx="1316452" cy="2056306"/>
          </a:xfrm>
        </p:grpSpPr>
        <p:sp>
          <p:nvSpPr>
            <p:cNvPr id="9" name="Freeform 9"/>
            <p:cNvSpPr/>
            <p:nvPr/>
          </p:nvSpPr>
          <p:spPr>
            <a:xfrm>
              <a:off x="0" y="0"/>
              <a:ext cx="1316452" cy="2056306"/>
            </a:xfrm>
            <a:custGeom>
              <a:avLst/>
              <a:gdLst/>
              <a:ahLst/>
              <a:cxnLst/>
              <a:rect l="l" t="t" r="r" b="b"/>
              <a:pathLst>
                <a:path w="1316452" h="2056306">
                  <a:moveTo>
                    <a:pt x="96655" y="0"/>
                  </a:moveTo>
                  <a:lnTo>
                    <a:pt x="1219797" y="0"/>
                  </a:lnTo>
                  <a:cubicBezTo>
                    <a:pt x="1273178" y="0"/>
                    <a:pt x="1316452" y="43274"/>
                    <a:pt x="1316452" y="96655"/>
                  </a:cubicBezTo>
                  <a:lnTo>
                    <a:pt x="1316452" y="1959651"/>
                  </a:lnTo>
                  <a:cubicBezTo>
                    <a:pt x="1316452" y="1985286"/>
                    <a:pt x="1306269" y="2009870"/>
                    <a:pt x="1288142" y="2027997"/>
                  </a:cubicBezTo>
                  <a:cubicBezTo>
                    <a:pt x="1270016" y="2046123"/>
                    <a:pt x="1245431" y="2056306"/>
                    <a:pt x="1219797" y="2056306"/>
                  </a:cubicBezTo>
                  <a:lnTo>
                    <a:pt x="96655" y="2056306"/>
                  </a:lnTo>
                  <a:cubicBezTo>
                    <a:pt x="43274" y="2056306"/>
                    <a:pt x="0" y="2013032"/>
                    <a:pt x="0" y="1959651"/>
                  </a:cubicBezTo>
                  <a:lnTo>
                    <a:pt x="0" y="96655"/>
                  </a:lnTo>
                  <a:cubicBezTo>
                    <a:pt x="0" y="43274"/>
                    <a:pt x="43274" y="0"/>
                    <a:pt x="96655" y="0"/>
                  </a:cubicBezTo>
                  <a:close/>
                </a:path>
              </a:pathLst>
            </a:custGeom>
            <a:solidFill>
              <a:srgbClr val="FFFFFF"/>
            </a:solidFill>
            <a:ln w="95250" cap="rnd">
              <a:solidFill>
                <a:srgbClr val="B6DBEE"/>
              </a:solidFill>
              <a:prstDash val="sysDot"/>
              <a:round/>
            </a:ln>
          </p:spPr>
          <p:txBody>
            <a:bodyPr/>
            <a:lstStyle/>
            <a:p>
              <a:endParaRPr lang="en-IE"/>
            </a:p>
          </p:txBody>
        </p:sp>
        <p:sp>
          <p:nvSpPr>
            <p:cNvPr id="10" name="TextBox 10"/>
            <p:cNvSpPr txBox="1"/>
            <p:nvPr/>
          </p:nvSpPr>
          <p:spPr>
            <a:xfrm>
              <a:off x="0" y="-47625"/>
              <a:ext cx="1316452" cy="2103931"/>
            </a:xfrm>
            <a:prstGeom prst="rect">
              <a:avLst/>
            </a:prstGeom>
          </p:spPr>
          <p:txBody>
            <a:bodyPr lIns="50800" tIns="50800" rIns="50800" bIns="50800" rtlCol="0" anchor="ctr"/>
            <a:lstStyle/>
            <a:p>
              <a:pPr algn="ctr">
                <a:lnSpc>
                  <a:spcPts val="2659"/>
                </a:lnSpc>
              </a:pPr>
              <a:endParaRPr/>
            </a:p>
          </p:txBody>
        </p:sp>
      </p:grpSp>
      <p:sp>
        <p:nvSpPr>
          <p:cNvPr id="11" name="Freeform 11"/>
          <p:cNvSpPr/>
          <p:nvPr/>
        </p:nvSpPr>
        <p:spPr>
          <a:xfrm>
            <a:off x="4055294" y="4178983"/>
            <a:ext cx="2253134" cy="3362886"/>
          </a:xfrm>
          <a:custGeom>
            <a:avLst/>
            <a:gdLst/>
            <a:ahLst/>
            <a:cxnLst/>
            <a:rect l="l" t="t" r="r" b="b"/>
            <a:pathLst>
              <a:path w="2253134" h="3362886">
                <a:moveTo>
                  <a:pt x="0" y="0"/>
                </a:moveTo>
                <a:lnTo>
                  <a:pt x="2253134" y="0"/>
                </a:lnTo>
                <a:lnTo>
                  <a:pt x="2253134" y="3362887"/>
                </a:lnTo>
                <a:lnTo>
                  <a:pt x="0" y="3362887"/>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IE"/>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535621" y="630771"/>
            <a:ext cx="10868626" cy="9090703"/>
            <a:chOff x="0" y="0"/>
            <a:chExt cx="2862519" cy="2394259"/>
          </a:xfrm>
        </p:grpSpPr>
        <p:sp>
          <p:nvSpPr>
            <p:cNvPr id="3" name="Freeform 3"/>
            <p:cNvSpPr/>
            <p:nvPr/>
          </p:nvSpPr>
          <p:spPr>
            <a:xfrm>
              <a:off x="0" y="0"/>
              <a:ext cx="2862519" cy="2394259"/>
            </a:xfrm>
            <a:custGeom>
              <a:avLst/>
              <a:gdLst/>
              <a:ahLst/>
              <a:cxnLst/>
              <a:rect l="l" t="t" r="r" b="b"/>
              <a:pathLst>
                <a:path w="2862519" h="2394259">
                  <a:moveTo>
                    <a:pt x="36328" y="0"/>
                  </a:moveTo>
                  <a:lnTo>
                    <a:pt x="2826190" y="0"/>
                  </a:lnTo>
                  <a:cubicBezTo>
                    <a:pt x="2835825" y="0"/>
                    <a:pt x="2845065" y="3827"/>
                    <a:pt x="2851878" y="10640"/>
                  </a:cubicBezTo>
                  <a:cubicBezTo>
                    <a:pt x="2858691" y="17453"/>
                    <a:pt x="2862519" y="26693"/>
                    <a:pt x="2862519" y="36328"/>
                  </a:cubicBezTo>
                  <a:lnTo>
                    <a:pt x="2862519" y="2357931"/>
                  </a:lnTo>
                  <a:cubicBezTo>
                    <a:pt x="2862519" y="2367566"/>
                    <a:pt x="2858691" y="2376806"/>
                    <a:pt x="2851878" y="2383619"/>
                  </a:cubicBezTo>
                  <a:cubicBezTo>
                    <a:pt x="2845065" y="2390432"/>
                    <a:pt x="2835825" y="2394259"/>
                    <a:pt x="2826190" y="2394259"/>
                  </a:cubicBezTo>
                  <a:lnTo>
                    <a:pt x="36328" y="2394259"/>
                  </a:lnTo>
                  <a:cubicBezTo>
                    <a:pt x="26693" y="2394259"/>
                    <a:pt x="17453" y="2390432"/>
                    <a:pt x="10640" y="2383619"/>
                  </a:cubicBezTo>
                  <a:cubicBezTo>
                    <a:pt x="3827" y="2376806"/>
                    <a:pt x="0" y="2367566"/>
                    <a:pt x="0" y="2357931"/>
                  </a:cubicBezTo>
                  <a:lnTo>
                    <a:pt x="0" y="36328"/>
                  </a:lnTo>
                  <a:cubicBezTo>
                    <a:pt x="0" y="26693"/>
                    <a:pt x="3827" y="17453"/>
                    <a:pt x="10640" y="10640"/>
                  </a:cubicBezTo>
                  <a:cubicBezTo>
                    <a:pt x="17453" y="3827"/>
                    <a:pt x="26693" y="0"/>
                    <a:pt x="36328" y="0"/>
                  </a:cubicBezTo>
                  <a:close/>
                </a:path>
              </a:pathLst>
            </a:custGeom>
            <a:solidFill>
              <a:srgbClr val="155FAF"/>
            </a:solidFill>
            <a:ln cap="rnd">
              <a:noFill/>
              <a:prstDash val="sysDot"/>
              <a:round/>
            </a:ln>
          </p:spPr>
          <p:txBody>
            <a:bodyPr/>
            <a:lstStyle/>
            <a:p>
              <a:endParaRPr lang="en-IE"/>
            </a:p>
          </p:txBody>
        </p:sp>
        <p:sp>
          <p:nvSpPr>
            <p:cNvPr id="4" name="TextBox 4"/>
            <p:cNvSpPr txBox="1"/>
            <p:nvPr/>
          </p:nvSpPr>
          <p:spPr>
            <a:xfrm>
              <a:off x="0" y="-47625"/>
              <a:ext cx="2862519" cy="2441884"/>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1104794" y="1239731"/>
            <a:ext cx="4998403" cy="7807537"/>
            <a:chOff x="0" y="0"/>
            <a:chExt cx="1316452" cy="2056306"/>
          </a:xfrm>
        </p:grpSpPr>
        <p:sp>
          <p:nvSpPr>
            <p:cNvPr id="6" name="Freeform 6"/>
            <p:cNvSpPr/>
            <p:nvPr/>
          </p:nvSpPr>
          <p:spPr>
            <a:xfrm>
              <a:off x="0" y="0"/>
              <a:ext cx="1316452" cy="2056306"/>
            </a:xfrm>
            <a:custGeom>
              <a:avLst/>
              <a:gdLst/>
              <a:ahLst/>
              <a:cxnLst/>
              <a:rect l="l" t="t" r="r" b="b"/>
              <a:pathLst>
                <a:path w="1316452" h="2056306">
                  <a:moveTo>
                    <a:pt x="78993" y="0"/>
                  </a:moveTo>
                  <a:lnTo>
                    <a:pt x="1237459" y="0"/>
                  </a:lnTo>
                  <a:cubicBezTo>
                    <a:pt x="1281086" y="0"/>
                    <a:pt x="1316452" y="35366"/>
                    <a:pt x="1316452" y="78993"/>
                  </a:cubicBezTo>
                  <a:lnTo>
                    <a:pt x="1316452" y="1977313"/>
                  </a:lnTo>
                  <a:cubicBezTo>
                    <a:pt x="1316452" y="1998263"/>
                    <a:pt x="1308129" y="2018356"/>
                    <a:pt x="1293315" y="2033170"/>
                  </a:cubicBezTo>
                  <a:cubicBezTo>
                    <a:pt x="1278501" y="2047984"/>
                    <a:pt x="1258409" y="2056306"/>
                    <a:pt x="1237459" y="2056306"/>
                  </a:cubicBezTo>
                  <a:lnTo>
                    <a:pt x="78993" y="2056306"/>
                  </a:lnTo>
                  <a:cubicBezTo>
                    <a:pt x="35366" y="2056306"/>
                    <a:pt x="0" y="2020940"/>
                    <a:pt x="0" y="1977313"/>
                  </a:cubicBezTo>
                  <a:lnTo>
                    <a:pt x="0" y="78993"/>
                  </a:lnTo>
                  <a:cubicBezTo>
                    <a:pt x="0" y="35366"/>
                    <a:pt x="35366" y="0"/>
                    <a:pt x="78993" y="0"/>
                  </a:cubicBezTo>
                  <a:close/>
                </a:path>
              </a:pathLst>
            </a:custGeom>
            <a:solidFill>
              <a:srgbClr val="FFFFFF"/>
            </a:solidFill>
            <a:ln w="95250" cap="rnd">
              <a:solidFill>
                <a:srgbClr val="B6DBEE"/>
              </a:solidFill>
              <a:prstDash val="sysDot"/>
              <a:round/>
            </a:ln>
          </p:spPr>
          <p:txBody>
            <a:bodyPr/>
            <a:lstStyle/>
            <a:p>
              <a:endParaRPr lang="en-IE"/>
            </a:p>
          </p:txBody>
        </p:sp>
        <p:sp>
          <p:nvSpPr>
            <p:cNvPr id="7" name="TextBox 7"/>
            <p:cNvSpPr txBox="1"/>
            <p:nvPr/>
          </p:nvSpPr>
          <p:spPr>
            <a:xfrm>
              <a:off x="0" y="-47625"/>
              <a:ext cx="1316452" cy="2103931"/>
            </a:xfrm>
            <a:prstGeom prst="rect">
              <a:avLst/>
            </a:prstGeom>
          </p:spPr>
          <p:txBody>
            <a:bodyPr lIns="50800" tIns="50800" rIns="50800" bIns="50800" rtlCol="0" anchor="ctr"/>
            <a:lstStyle/>
            <a:p>
              <a:pPr algn="ctr">
                <a:lnSpc>
                  <a:spcPts val="2659"/>
                </a:lnSpc>
              </a:pPr>
              <a:endParaRPr/>
            </a:p>
          </p:txBody>
        </p:sp>
      </p:grpSp>
      <p:sp>
        <p:nvSpPr>
          <p:cNvPr id="8" name="Freeform 8"/>
          <p:cNvSpPr/>
          <p:nvPr/>
        </p:nvSpPr>
        <p:spPr>
          <a:xfrm>
            <a:off x="1614187" y="2910741"/>
            <a:ext cx="3979618" cy="4421798"/>
          </a:xfrm>
          <a:custGeom>
            <a:avLst/>
            <a:gdLst/>
            <a:ahLst/>
            <a:cxnLst/>
            <a:rect l="l" t="t" r="r" b="b"/>
            <a:pathLst>
              <a:path w="3979618" h="4421798">
                <a:moveTo>
                  <a:pt x="0" y="0"/>
                </a:moveTo>
                <a:lnTo>
                  <a:pt x="3979617" y="0"/>
                </a:lnTo>
                <a:lnTo>
                  <a:pt x="3979617" y="4421797"/>
                </a:lnTo>
                <a:lnTo>
                  <a:pt x="0" y="4421797"/>
                </a:lnTo>
                <a:lnTo>
                  <a:pt x="0" y="0"/>
                </a:lnTo>
                <a:close/>
              </a:path>
            </a:pathLst>
          </a:custGeom>
          <a:blipFill>
            <a:blip r:embed="rId3"/>
            <a:stretch>
              <a:fillRect/>
            </a:stretch>
          </a:blipFill>
        </p:spPr>
        <p:txBody>
          <a:bodyPr/>
          <a:lstStyle/>
          <a:p>
            <a:endParaRPr lang="en-IE"/>
          </a:p>
        </p:txBody>
      </p:sp>
      <p:sp>
        <p:nvSpPr>
          <p:cNvPr id="9" name="TextBox 9"/>
          <p:cNvSpPr txBox="1"/>
          <p:nvPr/>
        </p:nvSpPr>
        <p:spPr>
          <a:xfrm>
            <a:off x="7152741" y="2382713"/>
            <a:ext cx="9634386" cy="9173845"/>
          </a:xfrm>
          <a:prstGeom prst="rect">
            <a:avLst/>
          </a:prstGeom>
        </p:spPr>
        <p:txBody>
          <a:bodyPr lIns="0" tIns="0" rIns="0" bIns="0" rtlCol="0" anchor="t">
            <a:spAutoFit/>
          </a:bodyPr>
          <a:lstStyle/>
          <a:p>
            <a:pPr algn="l">
              <a:lnSpc>
                <a:spcPts val="5180"/>
              </a:lnSpc>
            </a:pPr>
            <a:r>
              <a:rPr lang="en-US" sz="3700">
                <a:solidFill>
                  <a:srgbClr val="FFDE59"/>
                </a:solidFill>
                <a:latin typeface="Glacial Indifference"/>
                <a:ea typeface="Glacial Indifference"/>
                <a:cs typeface="Glacial Indifference"/>
                <a:sym typeface="Glacial Indifference"/>
              </a:rPr>
              <a:t>A </a:t>
            </a:r>
            <a:r>
              <a:rPr lang="en-US" sz="3700" b="1">
                <a:solidFill>
                  <a:srgbClr val="FFDE59"/>
                </a:solidFill>
                <a:latin typeface="Glacial Indifference Bold"/>
                <a:ea typeface="Glacial Indifference Bold"/>
                <a:cs typeface="Glacial Indifference Bold"/>
                <a:sym typeface="Glacial Indifference Bold"/>
              </a:rPr>
              <a:t>hypothesis</a:t>
            </a:r>
            <a:r>
              <a:rPr lang="en-US" sz="3700">
                <a:solidFill>
                  <a:srgbClr val="FFDE59"/>
                </a:solidFill>
                <a:latin typeface="Glacial Indifference"/>
                <a:ea typeface="Glacial Indifference"/>
                <a:cs typeface="Glacial Indifference"/>
                <a:sym typeface="Glacial Indifference"/>
              </a:rPr>
              <a:t> is best guess or proposed idea that you can </a:t>
            </a:r>
            <a:r>
              <a:rPr lang="en-US" sz="3700" b="1">
                <a:solidFill>
                  <a:srgbClr val="FFDE59"/>
                </a:solidFill>
                <a:latin typeface="Glacial Indifference Bold"/>
                <a:ea typeface="Glacial Indifference Bold"/>
                <a:cs typeface="Glacial Indifference Bold"/>
                <a:sym typeface="Glacial Indifference Bold"/>
              </a:rPr>
              <a:t>test</a:t>
            </a:r>
            <a:r>
              <a:rPr lang="en-US" sz="3700">
                <a:solidFill>
                  <a:srgbClr val="FFDE59"/>
                </a:solidFill>
                <a:latin typeface="Glacial Indifference"/>
                <a:ea typeface="Glacial Indifference"/>
                <a:cs typeface="Glacial Indifference"/>
                <a:sym typeface="Glacial Indifference"/>
              </a:rPr>
              <a:t> with an </a:t>
            </a:r>
            <a:r>
              <a:rPr lang="en-US" sz="3700" b="1">
                <a:solidFill>
                  <a:srgbClr val="FFDE59"/>
                </a:solidFill>
                <a:latin typeface="Glacial Indifference Bold"/>
                <a:ea typeface="Glacial Indifference Bold"/>
                <a:cs typeface="Glacial Indifference Bold"/>
                <a:sym typeface="Glacial Indifference Bold"/>
              </a:rPr>
              <a:t>experiment</a:t>
            </a:r>
            <a:r>
              <a:rPr lang="en-US" sz="3700">
                <a:solidFill>
                  <a:srgbClr val="FFDE59"/>
                </a:solidFill>
                <a:latin typeface="Glacial Indifference"/>
                <a:ea typeface="Glacial Indifference"/>
                <a:cs typeface="Glacial Indifference"/>
                <a:sym typeface="Glacial Indifference"/>
              </a:rPr>
              <a:t> to see if it is true.</a:t>
            </a:r>
          </a:p>
          <a:p>
            <a:pPr algn="l">
              <a:lnSpc>
                <a:spcPts val="5180"/>
              </a:lnSpc>
            </a:pPr>
            <a:endParaRPr lang="en-US" sz="3700">
              <a:solidFill>
                <a:srgbClr val="FFDE59"/>
              </a:solidFill>
              <a:latin typeface="Glacial Indifference"/>
              <a:ea typeface="Glacial Indifference"/>
              <a:cs typeface="Glacial Indifference"/>
              <a:sym typeface="Glacial Indifference"/>
            </a:endParaRPr>
          </a:p>
          <a:p>
            <a:pPr algn="l">
              <a:lnSpc>
                <a:spcPts val="5180"/>
              </a:lnSpc>
            </a:pPr>
            <a:r>
              <a:rPr lang="en-US" sz="3700">
                <a:solidFill>
                  <a:srgbClr val="FFDE59"/>
                </a:solidFill>
                <a:latin typeface="Glacial Indifference"/>
                <a:ea typeface="Glacial Indifference"/>
                <a:cs typeface="Glacial Indifference"/>
                <a:sym typeface="Glacial Indifference"/>
              </a:rPr>
              <a:t>To write a </a:t>
            </a:r>
            <a:r>
              <a:rPr lang="en-US" sz="3700" b="1">
                <a:solidFill>
                  <a:srgbClr val="FFDE59"/>
                </a:solidFill>
                <a:latin typeface="Glacial Indifference Bold"/>
                <a:ea typeface="Glacial Indifference Bold"/>
                <a:cs typeface="Glacial Indifference Bold"/>
                <a:sym typeface="Glacial Indifference Bold"/>
              </a:rPr>
              <a:t>hypothesis</a:t>
            </a:r>
            <a:r>
              <a:rPr lang="en-US" sz="3700">
                <a:solidFill>
                  <a:srgbClr val="FFDE59"/>
                </a:solidFill>
                <a:latin typeface="Glacial Indifference"/>
                <a:ea typeface="Glacial Indifference"/>
                <a:cs typeface="Glacial Indifference"/>
                <a:sym typeface="Glacial Indifference"/>
              </a:rPr>
              <a:t>, use the </a:t>
            </a:r>
            <a:r>
              <a:rPr lang="en-US" sz="3700" b="1">
                <a:solidFill>
                  <a:srgbClr val="FFDE59"/>
                </a:solidFill>
                <a:latin typeface="Glacial Indifference Bold"/>
                <a:ea typeface="Glacial Indifference Bold"/>
                <a:cs typeface="Glacial Indifference Bold"/>
                <a:sym typeface="Glacial Indifference Bold"/>
              </a:rPr>
              <a:t>"If / Then / Because" method</a:t>
            </a:r>
          </a:p>
          <a:p>
            <a:pPr algn="l">
              <a:lnSpc>
                <a:spcPts val="5180"/>
              </a:lnSpc>
            </a:pPr>
            <a:endParaRPr lang="en-US" sz="3700" b="1">
              <a:solidFill>
                <a:srgbClr val="FFDE59"/>
              </a:solidFill>
              <a:latin typeface="Glacial Indifference Bold"/>
              <a:ea typeface="Glacial Indifference Bold"/>
              <a:cs typeface="Glacial Indifference Bold"/>
              <a:sym typeface="Glacial Indifference Bold"/>
            </a:endParaRPr>
          </a:p>
          <a:p>
            <a:pPr algn="l">
              <a:lnSpc>
                <a:spcPts val="5180"/>
              </a:lnSpc>
            </a:pPr>
            <a:r>
              <a:rPr lang="en-US" sz="3700" b="1">
                <a:solidFill>
                  <a:srgbClr val="FFDE59"/>
                </a:solidFill>
                <a:latin typeface="Glacial Indifference Bold"/>
                <a:ea typeface="Glacial Indifference Bold"/>
                <a:cs typeface="Glacial Indifference Bold"/>
                <a:sym typeface="Glacial Indifference Bold"/>
              </a:rPr>
              <a:t>IF</a:t>
            </a:r>
            <a:r>
              <a:rPr lang="en-US" sz="3700">
                <a:solidFill>
                  <a:srgbClr val="FFDE59"/>
                </a:solidFill>
                <a:latin typeface="Glacial Indifference"/>
                <a:ea typeface="Glacial Indifference"/>
                <a:cs typeface="Glacial Indifference"/>
                <a:sym typeface="Glacial Indifference"/>
              </a:rPr>
              <a:t> [I do this action]...</a:t>
            </a:r>
          </a:p>
          <a:p>
            <a:pPr algn="l">
              <a:lnSpc>
                <a:spcPts val="5180"/>
              </a:lnSpc>
            </a:pPr>
            <a:r>
              <a:rPr lang="en-US" sz="3700" b="1">
                <a:solidFill>
                  <a:srgbClr val="FFDE59"/>
                </a:solidFill>
                <a:latin typeface="Glacial Indifference Bold"/>
                <a:ea typeface="Glacial Indifference Bold"/>
                <a:cs typeface="Glacial Indifference Bold"/>
                <a:sym typeface="Glacial Indifference Bold"/>
              </a:rPr>
              <a:t>THEN</a:t>
            </a:r>
            <a:r>
              <a:rPr lang="en-US" sz="3700">
                <a:solidFill>
                  <a:srgbClr val="FFDE59"/>
                </a:solidFill>
                <a:latin typeface="Glacial Indifference"/>
                <a:ea typeface="Glacial Indifference"/>
                <a:cs typeface="Glacial Indifference"/>
                <a:sym typeface="Glacial Indifference"/>
              </a:rPr>
              <a:t> [this will happen]...</a:t>
            </a:r>
          </a:p>
          <a:p>
            <a:pPr algn="l">
              <a:lnSpc>
                <a:spcPts val="5180"/>
              </a:lnSpc>
            </a:pPr>
            <a:r>
              <a:rPr lang="en-US" sz="3700" b="1">
                <a:solidFill>
                  <a:srgbClr val="FFDE59"/>
                </a:solidFill>
                <a:latin typeface="Glacial Indifference Bold"/>
                <a:ea typeface="Glacial Indifference Bold"/>
                <a:cs typeface="Glacial Indifference Bold"/>
                <a:sym typeface="Glacial Indifference Bold"/>
              </a:rPr>
              <a:t>BECAUSE </a:t>
            </a:r>
            <a:r>
              <a:rPr lang="en-US" sz="3700">
                <a:solidFill>
                  <a:srgbClr val="FFDE59"/>
                </a:solidFill>
                <a:latin typeface="Glacial Indifference"/>
                <a:ea typeface="Glacial Indifference"/>
                <a:cs typeface="Glacial Indifference"/>
                <a:sym typeface="Glacial Indifference"/>
              </a:rPr>
              <a:t>[the scientific reason why]</a:t>
            </a:r>
          </a:p>
          <a:p>
            <a:pPr algn="l">
              <a:lnSpc>
                <a:spcPts val="5180"/>
              </a:lnSpc>
            </a:pPr>
            <a:endParaRPr lang="en-US" sz="3700">
              <a:solidFill>
                <a:srgbClr val="FFDE59"/>
              </a:solidFill>
              <a:latin typeface="Glacial Indifference"/>
              <a:ea typeface="Glacial Indifference"/>
              <a:cs typeface="Glacial Indifference"/>
              <a:sym typeface="Glacial Indifference"/>
            </a:endParaRPr>
          </a:p>
          <a:p>
            <a:pPr algn="l">
              <a:lnSpc>
                <a:spcPts val="5180"/>
              </a:lnSpc>
            </a:pPr>
            <a:endParaRPr lang="en-US" sz="3700">
              <a:solidFill>
                <a:srgbClr val="FFDE59"/>
              </a:solidFill>
              <a:latin typeface="Glacial Indifference"/>
              <a:ea typeface="Glacial Indifference"/>
              <a:cs typeface="Glacial Indifference"/>
              <a:sym typeface="Glacial Indifference"/>
            </a:endParaRPr>
          </a:p>
          <a:p>
            <a:pPr algn="l">
              <a:lnSpc>
                <a:spcPts val="5180"/>
              </a:lnSpc>
            </a:pPr>
            <a:endParaRPr lang="en-US" sz="3700">
              <a:solidFill>
                <a:srgbClr val="FFDE59"/>
              </a:solidFill>
              <a:latin typeface="Glacial Indifference"/>
              <a:ea typeface="Glacial Indifference"/>
              <a:cs typeface="Glacial Indifference"/>
              <a:sym typeface="Glacial Indifference"/>
            </a:endParaRPr>
          </a:p>
          <a:p>
            <a:pPr algn="l">
              <a:lnSpc>
                <a:spcPts val="5180"/>
              </a:lnSpc>
            </a:pPr>
            <a:endParaRPr lang="en-US" sz="3700">
              <a:solidFill>
                <a:srgbClr val="FFDE59"/>
              </a:solidFill>
              <a:latin typeface="Glacial Indifference"/>
              <a:ea typeface="Glacial Indifference"/>
              <a:cs typeface="Glacial Indifference"/>
              <a:sym typeface="Glacial Indifference"/>
            </a:endParaRPr>
          </a:p>
        </p:txBody>
      </p:sp>
      <p:sp>
        <p:nvSpPr>
          <p:cNvPr id="10" name="TextBox 10"/>
          <p:cNvSpPr txBox="1"/>
          <p:nvPr/>
        </p:nvSpPr>
        <p:spPr>
          <a:xfrm>
            <a:off x="9755115" y="1373081"/>
            <a:ext cx="8908061" cy="806450"/>
          </a:xfrm>
          <a:prstGeom prst="rect">
            <a:avLst/>
          </a:prstGeom>
        </p:spPr>
        <p:txBody>
          <a:bodyPr lIns="0" tIns="0" rIns="0" bIns="0" rtlCol="0" anchor="t">
            <a:spAutoFit/>
          </a:bodyPr>
          <a:lstStyle/>
          <a:p>
            <a:pPr algn="l">
              <a:lnSpc>
                <a:spcPts val="5890"/>
              </a:lnSpc>
            </a:pPr>
            <a:r>
              <a:rPr lang="en-US" sz="6200">
                <a:solidFill>
                  <a:srgbClr val="FFDE59"/>
                </a:solidFill>
                <a:latin typeface="Bobby Jones"/>
                <a:ea typeface="Bobby Jones"/>
                <a:cs typeface="Bobby Jones"/>
                <a:sym typeface="Bobby Jones"/>
              </a:rPr>
              <a:t>Make a Hypothesis</a:t>
            </a:r>
          </a:p>
        </p:txBody>
      </p:sp>
      <p:sp>
        <p:nvSpPr>
          <p:cNvPr id="11" name="TextBox 11"/>
          <p:cNvSpPr txBox="1"/>
          <p:nvPr/>
        </p:nvSpPr>
        <p:spPr>
          <a:xfrm>
            <a:off x="6893784" y="1373081"/>
            <a:ext cx="2861332" cy="806450"/>
          </a:xfrm>
          <a:prstGeom prst="rect">
            <a:avLst/>
          </a:prstGeom>
        </p:spPr>
        <p:txBody>
          <a:bodyPr lIns="0" tIns="0" rIns="0" bIns="0" rtlCol="0" anchor="t">
            <a:spAutoFit/>
          </a:bodyPr>
          <a:lstStyle/>
          <a:p>
            <a:pPr algn="l">
              <a:lnSpc>
                <a:spcPts val="5890"/>
              </a:lnSpc>
            </a:pPr>
            <a:r>
              <a:rPr lang="en-US" sz="6200">
                <a:solidFill>
                  <a:srgbClr val="FFDE59"/>
                </a:solidFill>
                <a:latin typeface="Bobby Jones"/>
                <a:ea typeface="Bobby Jones"/>
                <a:cs typeface="Bobby Jones"/>
                <a:sym typeface="Bobby Jones"/>
              </a:rPr>
              <a:t>step #2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239731"/>
            <a:ext cx="16375547" cy="7807537"/>
            <a:chOff x="0" y="0"/>
            <a:chExt cx="4312901" cy="2056306"/>
          </a:xfrm>
        </p:grpSpPr>
        <p:sp>
          <p:nvSpPr>
            <p:cNvPr id="3" name="Freeform 3"/>
            <p:cNvSpPr/>
            <p:nvPr/>
          </p:nvSpPr>
          <p:spPr>
            <a:xfrm>
              <a:off x="0" y="0"/>
              <a:ext cx="4312901" cy="2056306"/>
            </a:xfrm>
            <a:custGeom>
              <a:avLst/>
              <a:gdLst/>
              <a:ahLst/>
              <a:cxnLst/>
              <a:rect l="l" t="t" r="r" b="b"/>
              <a:pathLst>
                <a:path w="4312901" h="2056306">
                  <a:moveTo>
                    <a:pt x="24111" y="0"/>
                  </a:moveTo>
                  <a:lnTo>
                    <a:pt x="4288790" y="0"/>
                  </a:lnTo>
                  <a:cubicBezTo>
                    <a:pt x="4302106" y="0"/>
                    <a:pt x="4312901" y="10795"/>
                    <a:pt x="4312901" y="24111"/>
                  </a:cubicBezTo>
                  <a:lnTo>
                    <a:pt x="4312901" y="2032195"/>
                  </a:lnTo>
                  <a:cubicBezTo>
                    <a:pt x="4312901" y="2038589"/>
                    <a:pt x="4310361" y="2044722"/>
                    <a:pt x="4305839" y="2049244"/>
                  </a:cubicBezTo>
                  <a:cubicBezTo>
                    <a:pt x="4301317" y="2053766"/>
                    <a:pt x="4295184" y="2056306"/>
                    <a:pt x="4288790" y="2056306"/>
                  </a:cubicBezTo>
                  <a:lnTo>
                    <a:pt x="24111" y="2056306"/>
                  </a:lnTo>
                  <a:cubicBezTo>
                    <a:pt x="17717" y="2056306"/>
                    <a:pt x="11584" y="2053766"/>
                    <a:pt x="7062" y="2049244"/>
                  </a:cubicBezTo>
                  <a:cubicBezTo>
                    <a:pt x="2540" y="2044722"/>
                    <a:pt x="0" y="2038589"/>
                    <a:pt x="0" y="2032195"/>
                  </a:cubicBezTo>
                  <a:lnTo>
                    <a:pt x="0" y="24111"/>
                  </a:lnTo>
                  <a:cubicBezTo>
                    <a:pt x="0" y="17717"/>
                    <a:pt x="2540" y="11584"/>
                    <a:pt x="7062" y="7062"/>
                  </a:cubicBezTo>
                  <a:cubicBezTo>
                    <a:pt x="11584" y="2540"/>
                    <a:pt x="17717" y="0"/>
                    <a:pt x="24111" y="0"/>
                  </a:cubicBezTo>
                  <a:close/>
                </a:path>
              </a:pathLst>
            </a:custGeom>
            <a:solidFill>
              <a:srgbClr val="155FAF"/>
            </a:solidFill>
            <a:ln cap="rnd">
              <a:noFill/>
              <a:prstDash val="sysDot"/>
              <a:round/>
            </a:ln>
          </p:spPr>
          <p:txBody>
            <a:bodyPr/>
            <a:lstStyle/>
            <a:p>
              <a:endParaRPr lang="en-IE"/>
            </a:p>
          </p:txBody>
        </p:sp>
        <p:sp>
          <p:nvSpPr>
            <p:cNvPr id="4" name="TextBox 4"/>
            <p:cNvSpPr txBox="1"/>
            <p:nvPr/>
          </p:nvSpPr>
          <p:spPr>
            <a:xfrm>
              <a:off x="0" y="-47625"/>
              <a:ext cx="4312901" cy="2103931"/>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5596398" y="3392922"/>
            <a:ext cx="7095204" cy="3371674"/>
          </a:xfrm>
          <a:prstGeom prst="rect">
            <a:avLst/>
          </a:prstGeom>
        </p:spPr>
        <p:txBody>
          <a:bodyPr lIns="0" tIns="0" rIns="0" bIns="0" rtlCol="0" anchor="t">
            <a:spAutoFit/>
          </a:bodyPr>
          <a:lstStyle/>
          <a:p>
            <a:pPr algn="l">
              <a:lnSpc>
                <a:spcPts val="8762"/>
              </a:lnSpc>
            </a:pPr>
            <a:r>
              <a:rPr lang="en-US" sz="8113">
                <a:solidFill>
                  <a:srgbClr val="FFDE59"/>
                </a:solidFill>
                <a:latin typeface="Bobby Jones"/>
                <a:ea typeface="Bobby Jones"/>
                <a:cs typeface="Bobby Jones"/>
                <a:sym typeface="Bobby Jones"/>
              </a:rPr>
              <a:t>Complete your</a:t>
            </a:r>
          </a:p>
          <a:p>
            <a:pPr algn="ctr">
              <a:lnSpc>
                <a:spcPts val="8762"/>
              </a:lnSpc>
            </a:pPr>
            <a:r>
              <a:rPr lang="en-US" sz="8113">
                <a:solidFill>
                  <a:srgbClr val="FFDE59"/>
                </a:solidFill>
                <a:latin typeface="Bobby Jones"/>
                <a:ea typeface="Bobby Jones"/>
                <a:cs typeface="Bobby Jones"/>
                <a:sym typeface="Bobby Jones"/>
              </a:rPr>
              <a:t>Hypothesis Worksheet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789837" y="3072283"/>
            <a:ext cx="10138940" cy="5689236"/>
          </a:xfrm>
          <a:prstGeom prst="rect">
            <a:avLst/>
          </a:prstGeom>
        </p:spPr>
        <p:txBody>
          <a:bodyPr lIns="0" tIns="0" rIns="0" bIns="0" rtlCol="0" anchor="t">
            <a:spAutoFit/>
          </a:bodyPr>
          <a:lstStyle/>
          <a:p>
            <a:pPr algn="l">
              <a:lnSpc>
                <a:spcPts val="4570"/>
              </a:lnSpc>
            </a:pPr>
            <a:r>
              <a:rPr lang="en-US" sz="3264">
                <a:solidFill>
                  <a:srgbClr val="155FAF"/>
                </a:solidFill>
                <a:latin typeface="Glacial Indifference"/>
                <a:ea typeface="Glacial Indifference"/>
                <a:cs typeface="Glacial Indifference"/>
                <a:sym typeface="Glacial Indifference"/>
              </a:rPr>
              <a:t>Share some of your answers from the </a:t>
            </a:r>
            <a:r>
              <a:rPr lang="en-US" sz="3264" b="1">
                <a:solidFill>
                  <a:srgbClr val="155FAF"/>
                </a:solidFill>
                <a:latin typeface="Glacial Indifference Bold"/>
                <a:ea typeface="Glacial Indifference Bold"/>
                <a:cs typeface="Glacial Indifference Bold"/>
                <a:sym typeface="Glacial Indifference Bold"/>
              </a:rPr>
              <a:t>Hypothesis Worksheet</a:t>
            </a:r>
            <a:r>
              <a:rPr lang="en-US" sz="3264">
                <a:solidFill>
                  <a:srgbClr val="155FAF"/>
                </a:solidFill>
                <a:latin typeface="Glacial Indifference"/>
                <a:ea typeface="Glacial Indifference"/>
                <a:cs typeface="Glacial Indifference"/>
                <a:sym typeface="Glacial Indifference"/>
              </a:rPr>
              <a:t> with your classmates. Your </a:t>
            </a:r>
            <a:r>
              <a:rPr lang="en-US" sz="3264" b="1">
                <a:solidFill>
                  <a:srgbClr val="155FAF"/>
                </a:solidFill>
                <a:latin typeface="Glacial Indifference Bold"/>
                <a:ea typeface="Glacial Indifference Bold"/>
                <a:cs typeface="Glacial Indifference Bold"/>
                <a:sym typeface="Glacial Indifference Bold"/>
              </a:rPr>
              <a:t>hypothesis</a:t>
            </a:r>
            <a:r>
              <a:rPr lang="en-US" sz="3264">
                <a:solidFill>
                  <a:srgbClr val="155FAF"/>
                </a:solidFill>
                <a:latin typeface="Glacial Indifference"/>
                <a:ea typeface="Glacial Indifference"/>
                <a:cs typeface="Glacial Indifference"/>
                <a:sym typeface="Glacial Indifference"/>
              </a:rPr>
              <a:t> for the SeedPop! experiment might be similar to this...</a:t>
            </a:r>
          </a:p>
          <a:p>
            <a:pPr algn="l">
              <a:lnSpc>
                <a:spcPts val="4570"/>
              </a:lnSpc>
            </a:pPr>
            <a:endParaRPr lang="en-US" sz="3264">
              <a:solidFill>
                <a:srgbClr val="155FAF"/>
              </a:solidFill>
              <a:latin typeface="Glacial Indifference"/>
              <a:ea typeface="Glacial Indifference"/>
              <a:cs typeface="Glacial Indifference"/>
              <a:sym typeface="Glacial Indifference"/>
            </a:endParaRPr>
          </a:p>
          <a:p>
            <a:pPr algn="l">
              <a:lnSpc>
                <a:spcPts val="4570"/>
              </a:lnSpc>
            </a:pPr>
            <a:r>
              <a:rPr lang="en-US" sz="3264" b="1">
                <a:solidFill>
                  <a:srgbClr val="155FAF"/>
                </a:solidFill>
                <a:latin typeface="Glacial Indifference Bold"/>
                <a:ea typeface="Glacial Indifference Bold"/>
                <a:cs typeface="Glacial Indifference Bold"/>
                <a:sym typeface="Glacial Indifference Bold"/>
              </a:rPr>
              <a:t>IF</a:t>
            </a:r>
            <a:r>
              <a:rPr lang="en-US" sz="3264">
                <a:solidFill>
                  <a:srgbClr val="155FAF"/>
                </a:solidFill>
                <a:latin typeface="Glacial Indifference"/>
                <a:ea typeface="Glacial Indifference"/>
                <a:cs typeface="Glacial Indifference"/>
                <a:sym typeface="Glacial Indifference"/>
              </a:rPr>
              <a:t> we grow </a:t>
            </a:r>
            <a:r>
              <a:rPr lang="en-US" sz="3264" b="1">
                <a:solidFill>
                  <a:srgbClr val="155FAF"/>
                </a:solidFill>
                <a:latin typeface="Glacial Indifference Bold"/>
                <a:ea typeface="Glacial Indifference Bold"/>
                <a:cs typeface="Glacial Indifference Bold"/>
                <a:sym typeface="Glacial Indifference Bold"/>
              </a:rPr>
              <a:t>primed</a:t>
            </a:r>
            <a:r>
              <a:rPr lang="en-US" sz="3264">
                <a:solidFill>
                  <a:srgbClr val="155FAF"/>
                </a:solidFill>
                <a:latin typeface="Glacial Indifference"/>
                <a:ea typeface="Glacial Indifference"/>
                <a:cs typeface="Glacial Indifference"/>
                <a:sym typeface="Glacial Indifference"/>
              </a:rPr>
              <a:t> and unprimed seeds under two different environments (one salty water, one fresh water) </a:t>
            </a:r>
          </a:p>
          <a:p>
            <a:pPr algn="l">
              <a:lnSpc>
                <a:spcPts val="4570"/>
              </a:lnSpc>
            </a:pPr>
            <a:r>
              <a:rPr lang="en-US" sz="3264" b="1">
                <a:solidFill>
                  <a:srgbClr val="155FAF"/>
                </a:solidFill>
                <a:latin typeface="Glacial Indifference Bold"/>
                <a:ea typeface="Glacial Indifference Bold"/>
                <a:cs typeface="Glacial Indifference Bold"/>
                <a:sym typeface="Glacial Indifference Bold"/>
              </a:rPr>
              <a:t>THEN</a:t>
            </a:r>
            <a:r>
              <a:rPr lang="en-US" sz="3264">
                <a:solidFill>
                  <a:srgbClr val="155FAF"/>
                </a:solidFill>
                <a:latin typeface="Glacial Indifference"/>
                <a:ea typeface="Glacial Indifference"/>
                <a:cs typeface="Glacial Indifference"/>
                <a:sym typeface="Glacial Indifference"/>
              </a:rPr>
              <a:t> the </a:t>
            </a:r>
            <a:r>
              <a:rPr lang="en-US" sz="3264" b="1">
                <a:solidFill>
                  <a:srgbClr val="155FAF"/>
                </a:solidFill>
                <a:latin typeface="Glacial Indifference Bold"/>
                <a:ea typeface="Glacial Indifference Bold"/>
                <a:cs typeface="Glacial Indifference Bold"/>
                <a:sym typeface="Glacial Indifference Bold"/>
              </a:rPr>
              <a:t>primed</a:t>
            </a:r>
            <a:r>
              <a:rPr lang="en-US" sz="3264">
                <a:solidFill>
                  <a:srgbClr val="155FAF"/>
                </a:solidFill>
                <a:latin typeface="Glacial Indifference"/>
                <a:ea typeface="Glacial Indifference"/>
                <a:cs typeface="Glacial Indifference"/>
                <a:sym typeface="Glacial Indifference"/>
              </a:rPr>
              <a:t> seeds will </a:t>
            </a:r>
            <a:r>
              <a:rPr lang="en-US" sz="3264" b="1">
                <a:solidFill>
                  <a:srgbClr val="155FAF"/>
                </a:solidFill>
                <a:latin typeface="Glacial Indifference Bold"/>
                <a:ea typeface="Glacial Indifference Bold"/>
                <a:cs typeface="Glacial Indifference Bold"/>
                <a:sym typeface="Glacial Indifference Bold"/>
              </a:rPr>
              <a:t>germinate</a:t>
            </a:r>
            <a:r>
              <a:rPr lang="en-US" sz="3264">
                <a:solidFill>
                  <a:srgbClr val="155FAF"/>
                </a:solidFill>
                <a:latin typeface="Glacial Indifference"/>
                <a:ea typeface="Glacial Indifference"/>
                <a:cs typeface="Glacial Indifference"/>
                <a:sym typeface="Glacial Indifference"/>
              </a:rPr>
              <a:t> faster and grow longer roots than the unprimed seeds </a:t>
            </a:r>
          </a:p>
          <a:p>
            <a:pPr marL="0" lvl="0" indent="0" algn="l">
              <a:lnSpc>
                <a:spcPts val="4570"/>
              </a:lnSpc>
              <a:spcBef>
                <a:spcPct val="0"/>
              </a:spcBef>
            </a:pPr>
            <a:r>
              <a:rPr lang="en-US" sz="3264" b="1">
                <a:solidFill>
                  <a:srgbClr val="155FAF"/>
                </a:solidFill>
                <a:latin typeface="Glacial Indifference Bold"/>
                <a:ea typeface="Glacial Indifference Bold"/>
                <a:cs typeface="Glacial Indifference Bold"/>
                <a:sym typeface="Glacial Indifference Bold"/>
              </a:rPr>
              <a:t>BECAUSE</a:t>
            </a:r>
            <a:r>
              <a:rPr lang="en-US" sz="3264">
                <a:solidFill>
                  <a:srgbClr val="155FAF"/>
                </a:solidFill>
                <a:latin typeface="Glacial Indifference"/>
                <a:ea typeface="Glacial Indifference"/>
                <a:cs typeface="Glacial Indifference"/>
                <a:sym typeface="Glacial Indifference"/>
              </a:rPr>
              <a:t> priming seeds makes them more </a:t>
            </a:r>
            <a:r>
              <a:rPr lang="en-US" sz="3264" b="1">
                <a:solidFill>
                  <a:srgbClr val="155FAF"/>
                </a:solidFill>
                <a:latin typeface="Glacial Indifference Bold"/>
                <a:ea typeface="Glacial Indifference Bold"/>
                <a:cs typeface="Glacial Indifference Bold"/>
                <a:sym typeface="Glacial Indifference Bold"/>
              </a:rPr>
              <a:t>resilient</a:t>
            </a:r>
            <a:r>
              <a:rPr lang="en-US" sz="3264">
                <a:solidFill>
                  <a:srgbClr val="155FAF"/>
                </a:solidFill>
                <a:latin typeface="Glacial Indifference"/>
                <a:ea typeface="Glacial Indifference"/>
                <a:cs typeface="Glacial Indifference"/>
                <a:sym typeface="Glacial Indifference"/>
              </a:rPr>
              <a:t> even when </a:t>
            </a:r>
            <a:r>
              <a:rPr lang="en-US" sz="3264" b="1">
                <a:solidFill>
                  <a:srgbClr val="155FAF"/>
                </a:solidFill>
                <a:latin typeface="Glacial Indifference Bold"/>
                <a:ea typeface="Glacial Indifference Bold"/>
                <a:cs typeface="Glacial Indifference Bold"/>
                <a:sym typeface="Glacial Indifference Bold"/>
              </a:rPr>
              <a:t>stressed</a:t>
            </a:r>
            <a:r>
              <a:rPr lang="en-US" sz="3264">
                <a:solidFill>
                  <a:srgbClr val="155FAF"/>
                </a:solidFill>
                <a:latin typeface="Glacial Indifference"/>
                <a:ea typeface="Glacial Indifference"/>
                <a:cs typeface="Glacial Indifference"/>
                <a:sym typeface="Glacial Indifference"/>
              </a:rPr>
              <a:t>. </a:t>
            </a:r>
          </a:p>
        </p:txBody>
      </p:sp>
      <p:grpSp>
        <p:nvGrpSpPr>
          <p:cNvPr id="3" name="Group 3"/>
          <p:cNvGrpSpPr/>
          <p:nvPr/>
        </p:nvGrpSpPr>
        <p:grpSpPr>
          <a:xfrm>
            <a:off x="2241238" y="2552799"/>
            <a:ext cx="4998403" cy="6785354"/>
            <a:chOff x="0" y="0"/>
            <a:chExt cx="1316452" cy="1787089"/>
          </a:xfrm>
        </p:grpSpPr>
        <p:sp>
          <p:nvSpPr>
            <p:cNvPr id="4" name="Freeform 4"/>
            <p:cNvSpPr/>
            <p:nvPr/>
          </p:nvSpPr>
          <p:spPr>
            <a:xfrm>
              <a:off x="0" y="0"/>
              <a:ext cx="1316452" cy="1787089"/>
            </a:xfrm>
            <a:custGeom>
              <a:avLst/>
              <a:gdLst/>
              <a:ahLst/>
              <a:cxnLst/>
              <a:rect l="l" t="t" r="r" b="b"/>
              <a:pathLst>
                <a:path w="1316452" h="1787089">
                  <a:moveTo>
                    <a:pt x="78993" y="0"/>
                  </a:moveTo>
                  <a:lnTo>
                    <a:pt x="1237459" y="0"/>
                  </a:lnTo>
                  <a:cubicBezTo>
                    <a:pt x="1281086" y="0"/>
                    <a:pt x="1316452" y="35366"/>
                    <a:pt x="1316452" y="78993"/>
                  </a:cubicBezTo>
                  <a:lnTo>
                    <a:pt x="1316452" y="1708096"/>
                  </a:lnTo>
                  <a:cubicBezTo>
                    <a:pt x="1316452" y="1751723"/>
                    <a:pt x="1281086" y="1787089"/>
                    <a:pt x="1237459" y="1787089"/>
                  </a:cubicBezTo>
                  <a:lnTo>
                    <a:pt x="78993" y="1787089"/>
                  </a:lnTo>
                  <a:cubicBezTo>
                    <a:pt x="35366" y="1787089"/>
                    <a:pt x="0" y="1751723"/>
                    <a:pt x="0" y="1708096"/>
                  </a:cubicBezTo>
                  <a:lnTo>
                    <a:pt x="0" y="78993"/>
                  </a:lnTo>
                  <a:cubicBezTo>
                    <a:pt x="0" y="35366"/>
                    <a:pt x="35366" y="0"/>
                    <a:pt x="78993" y="0"/>
                  </a:cubicBezTo>
                  <a:close/>
                </a:path>
              </a:pathLst>
            </a:custGeom>
            <a:solidFill>
              <a:srgbClr val="FFFFFF"/>
            </a:solidFill>
            <a:ln w="95250" cap="rnd">
              <a:solidFill>
                <a:srgbClr val="B6DBEE"/>
              </a:solidFill>
              <a:prstDash val="sysDot"/>
              <a:round/>
            </a:ln>
          </p:spPr>
          <p:txBody>
            <a:bodyPr/>
            <a:lstStyle/>
            <a:p>
              <a:endParaRPr lang="en-IE"/>
            </a:p>
          </p:txBody>
        </p:sp>
        <p:sp>
          <p:nvSpPr>
            <p:cNvPr id="5" name="TextBox 5"/>
            <p:cNvSpPr txBox="1"/>
            <p:nvPr/>
          </p:nvSpPr>
          <p:spPr>
            <a:xfrm>
              <a:off x="0" y="-47625"/>
              <a:ext cx="1316452" cy="1834714"/>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a:off x="2750631" y="4024034"/>
            <a:ext cx="3979618" cy="3842884"/>
          </a:xfrm>
          <a:custGeom>
            <a:avLst/>
            <a:gdLst/>
            <a:ahLst/>
            <a:cxnLst/>
            <a:rect l="l" t="t" r="r" b="b"/>
            <a:pathLst>
              <a:path w="3979618" h="3842884">
                <a:moveTo>
                  <a:pt x="0" y="0"/>
                </a:moveTo>
                <a:lnTo>
                  <a:pt x="3979618" y="0"/>
                </a:lnTo>
                <a:lnTo>
                  <a:pt x="3979618" y="3842884"/>
                </a:lnTo>
                <a:lnTo>
                  <a:pt x="0" y="3842884"/>
                </a:lnTo>
                <a:lnTo>
                  <a:pt x="0" y="0"/>
                </a:lnTo>
                <a:close/>
              </a:path>
            </a:pathLst>
          </a:custGeom>
          <a:blipFill>
            <a:blip r:embed="rId3"/>
            <a:stretch>
              <a:fillRect t="-7532" b="-7532"/>
            </a:stretch>
          </a:blipFill>
        </p:spPr>
        <p:txBody>
          <a:bodyPr/>
          <a:lstStyle/>
          <a:p>
            <a:endParaRPr lang="en-IE"/>
          </a:p>
        </p:txBody>
      </p:sp>
      <p:grpSp>
        <p:nvGrpSpPr>
          <p:cNvPr id="7" name="Group 7"/>
          <p:cNvGrpSpPr/>
          <p:nvPr/>
        </p:nvGrpSpPr>
        <p:grpSpPr>
          <a:xfrm>
            <a:off x="2241238" y="0"/>
            <a:ext cx="16361087" cy="2128801"/>
            <a:chOff x="0" y="0"/>
            <a:chExt cx="5863444" cy="762914"/>
          </a:xfrm>
        </p:grpSpPr>
        <p:sp>
          <p:nvSpPr>
            <p:cNvPr id="8" name="Freeform 8"/>
            <p:cNvSpPr/>
            <p:nvPr/>
          </p:nvSpPr>
          <p:spPr>
            <a:xfrm>
              <a:off x="0" y="0"/>
              <a:ext cx="5863444" cy="762914"/>
            </a:xfrm>
            <a:custGeom>
              <a:avLst/>
              <a:gdLst/>
              <a:ahLst/>
              <a:cxnLst/>
              <a:rect l="l" t="t" r="r" b="b"/>
              <a:pathLst>
                <a:path w="5863444" h="762914">
                  <a:moveTo>
                    <a:pt x="0" y="0"/>
                  </a:moveTo>
                  <a:lnTo>
                    <a:pt x="5863444" y="0"/>
                  </a:lnTo>
                  <a:lnTo>
                    <a:pt x="5863444" y="762914"/>
                  </a:lnTo>
                  <a:lnTo>
                    <a:pt x="0" y="762914"/>
                  </a:lnTo>
                  <a:close/>
                </a:path>
              </a:pathLst>
            </a:custGeom>
            <a:solidFill>
              <a:srgbClr val="155FAF"/>
            </a:solidFill>
          </p:spPr>
          <p:txBody>
            <a:bodyPr/>
            <a:lstStyle/>
            <a:p>
              <a:endParaRPr lang="en-IE"/>
            </a:p>
          </p:txBody>
        </p:sp>
        <p:sp>
          <p:nvSpPr>
            <p:cNvPr id="9" name="TextBox 9"/>
            <p:cNvSpPr txBox="1"/>
            <p:nvPr/>
          </p:nvSpPr>
          <p:spPr>
            <a:xfrm>
              <a:off x="0" y="-28575"/>
              <a:ext cx="5863444" cy="791489"/>
            </a:xfrm>
            <a:prstGeom prst="rect">
              <a:avLst/>
            </a:prstGeom>
          </p:spPr>
          <p:txBody>
            <a:bodyPr lIns="50800" tIns="50800" rIns="50800" bIns="50800" rtlCol="0" anchor="ctr"/>
            <a:lstStyle/>
            <a:p>
              <a:pPr algn="ctr">
                <a:lnSpc>
                  <a:spcPts val="1773"/>
                </a:lnSpc>
              </a:pPr>
              <a:endParaRPr/>
            </a:p>
          </p:txBody>
        </p:sp>
      </p:grpSp>
      <p:sp>
        <p:nvSpPr>
          <p:cNvPr id="10" name="Freeform 10"/>
          <p:cNvSpPr/>
          <p:nvPr/>
        </p:nvSpPr>
        <p:spPr>
          <a:xfrm>
            <a:off x="66947" y="205295"/>
            <a:ext cx="1923506" cy="1923506"/>
          </a:xfrm>
          <a:custGeom>
            <a:avLst/>
            <a:gdLst/>
            <a:ahLst/>
            <a:cxnLst/>
            <a:rect l="l" t="t" r="r" b="b"/>
            <a:pathLst>
              <a:path w="1923506" h="1923506">
                <a:moveTo>
                  <a:pt x="0" y="0"/>
                </a:moveTo>
                <a:lnTo>
                  <a:pt x="1923506" y="0"/>
                </a:lnTo>
                <a:lnTo>
                  <a:pt x="1923506" y="1923506"/>
                </a:lnTo>
                <a:lnTo>
                  <a:pt x="0" y="1923506"/>
                </a:lnTo>
                <a:lnTo>
                  <a:pt x="0" y="0"/>
                </a:lnTo>
                <a:close/>
              </a:path>
            </a:pathLst>
          </a:custGeom>
          <a:blipFill>
            <a:blip r:embed="rId4"/>
            <a:stretch>
              <a:fillRect/>
            </a:stretch>
          </a:blipFill>
        </p:spPr>
        <p:txBody>
          <a:bodyPr/>
          <a:lstStyle/>
          <a:p>
            <a:endParaRPr lang="en-IE"/>
          </a:p>
        </p:txBody>
      </p:sp>
      <p:sp>
        <p:nvSpPr>
          <p:cNvPr id="11" name="TextBox 11"/>
          <p:cNvSpPr txBox="1"/>
          <p:nvPr/>
        </p:nvSpPr>
        <p:spPr>
          <a:xfrm>
            <a:off x="2806701" y="462101"/>
            <a:ext cx="9966271" cy="1071248"/>
          </a:xfrm>
          <a:prstGeom prst="rect">
            <a:avLst/>
          </a:prstGeom>
        </p:spPr>
        <p:txBody>
          <a:bodyPr lIns="0" tIns="0" rIns="0" bIns="0" rtlCol="0" anchor="t">
            <a:spAutoFit/>
          </a:bodyPr>
          <a:lstStyle/>
          <a:p>
            <a:pPr algn="l">
              <a:lnSpc>
                <a:spcPts val="8679"/>
              </a:lnSpc>
              <a:spcBef>
                <a:spcPct val="0"/>
              </a:spcBef>
            </a:pPr>
            <a:r>
              <a:rPr lang="en-US" sz="6199">
                <a:solidFill>
                  <a:srgbClr val="FFDE59"/>
                </a:solidFill>
                <a:latin typeface="Bobby Jones"/>
                <a:ea typeface="Bobby Jones"/>
                <a:cs typeface="Bobby Jones"/>
                <a:sym typeface="Bobby Jones"/>
              </a:rPr>
              <a:t>Research questions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4112507" y="2425254"/>
            <a:ext cx="3753023" cy="806450"/>
          </a:xfrm>
          <a:prstGeom prst="rect">
            <a:avLst/>
          </a:prstGeom>
        </p:spPr>
        <p:txBody>
          <a:bodyPr lIns="0" tIns="0" rIns="0" bIns="0" rtlCol="0" anchor="t">
            <a:spAutoFit/>
          </a:bodyPr>
          <a:lstStyle/>
          <a:p>
            <a:pPr algn="l">
              <a:lnSpc>
                <a:spcPts val="5890"/>
              </a:lnSpc>
            </a:pPr>
            <a:r>
              <a:rPr lang="en-US" sz="6200">
                <a:solidFill>
                  <a:srgbClr val="FFDE59"/>
                </a:solidFill>
                <a:latin typeface="Bobby Jones"/>
                <a:ea typeface="Bobby Jones"/>
                <a:cs typeface="Bobby Jones"/>
                <a:sym typeface="Bobby Jones"/>
              </a:rPr>
              <a:t>STEP #3</a:t>
            </a:r>
          </a:p>
        </p:txBody>
      </p:sp>
      <p:grpSp>
        <p:nvGrpSpPr>
          <p:cNvPr id="3" name="Group 3"/>
          <p:cNvGrpSpPr/>
          <p:nvPr/>
        </p:nvGrpSpPr>
        <p:grpSpPr>
          <a:xfrm>
            <a:off x="1028700" y="1239731"/>
            <a:ext cx="9329010" cy="7807537"/>
            <a:chOff x="0" y="0"/>
            <a:chExt cx="2457023" cy="2056306"/>
          </a:xfrm>
        </p:grpSpPr>
        <p:sp>
          <p:nvSpPr>
            <p:cNvPr id="4" name="Freeform 4"/>
            <p:cNvSpPr/>
            <p:nvPr/>
          </p:nvSpPr>
          <p:spPr>
            <a:xfrm>
              <a:off x="0" y="0"/>
              <a:ext cx="2457023" cy="2056306"/>
            </a:xfrm>
            <a:custGeom>
              <a:avLst/>
              <a:gdLst/>
              <a:ahLst/>
              <a:cxnLst/>
              <a:rect l="l" t="t" r="r" b="b"/>
              <a:pathLst>
                <a:path w="2457023" h="2056306">
                  <a:moveTo>
                    <a:pt x="42324" y="0"/>
                  </a:moveTo>
                  <a:lnTo>
                    <a:pt x="2414700" y="0"/>
                  </a:lnTo>
                  <a:cubicBezTo>
                    <a:pt x="2438074" y="0"/>
                    <a:pt x="2457023" y="18949"/>
                    <a:pt x="2457023" y="42324"/>
                  </a:cubicBezTo>
                  <a:lnTo>
                    <a:pt x="2457023" y="2013982"/>
                  </a:lnTo>
                  <a:cubicBezTo>
                    <a:pt x="2457023" y="2037357"/>
                    <a:pt x="2438074" y="2056306"/>
                    <a:pt x="2414700" y="2056306"/>
                  </a:cubicBezTo>
                  <a:lnTo>
                    <a:pt x="42324" y="2056306"/>
                  </a:lnTo>
                  <a:cubicBezTo>
                    <a:pt x="18949" y="2056306"/>
                    <a:pt x="0" y="2037357"/>
                    <a:pt x="0" y="2013982"/>
                  </a:cubicBezTo>
                  <a:lnTo>
                    <a:pt x="0" y="42324"/>
                  </a:lnTo>
                  <a:cubicBezTo>
                    <a:pt x="0" y="18949"/>
                    <a:pt x="18949" y="0"/>
                    <a:pt x="42324" y="0"/>
                  </a:cubicBezTo>
                  <a:close/>
                </a:path>
              </a:pathLst>
            </a:custGeom>
            <a:solidFill>
              <a:srgbClr val="155FAF"/>
            </a:solidFill>
            <a:ln cap="rnd">
              <a:noFill/>
              <a:prstDash val="sysDot"/>
              <a:round/>
            </a:ln>
          </p:spPr>
          <p:txBody>
            <a:bodyPr/>
            <a:lstStyle/>
            <a:p>
              <a:endParaRPr lang="en-IE"/>
            </a:p>
          </p:txBody>
        </p:sp>
        <p:sp>
          <p:nvSpPr>
            <p:cNvPr id="5" name="TextBox 5"/>
            <p:cNvSpPr txBox="1"/>
            <p:nvPr/>
          </p:nvSpPr>
          <p:spPr>
            <a:xfrm>
              <a:off x="0" y="-47625"/>
              <a:ext cx="2457023" cy="2103931"/>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11283125" y="1239731"/>
            <a:ext cx="4998403" cy="7807537"/>
            <a:chOff x="0" y="0"/>
            <a:chExt cx="1316452" cy="2056306"/>
          </a:xfrm>
        </p:grpSpPr>
        <p:sp>
          <p:nvSpPr>
            <p:cNvPr id="7" name="Freeform 7"/>
            <p:cNvSpPr/>
            <p:nvPr/>
          </p:nvSpPr>
          <p:spPr>
            <a:xfrm>
              <a:off x="0" y="0"/>
              <a:ext cx="1316452" cy="2056306"/>
            </a:xfrm>
            <a:custGeom>
              <a:avLst/>
              <a:gdLst/>
              <a:ahLst/>
              <a:cxnLst/>
              <a:rect l="l" t="t" r="r" b="b"/>
              <a:pathLst>
                <a:path w="1316452" h="2056306">
                  <a:moveTo>
                    <a:pt x="78993" y="0"/>
                  </a:moveTo>
                  <a:lnTo>
                    <a:pt x="1237459" y="0"/>
                  </a:lnTo>
                  <a:cubicBezTo>
                    <a:pt x="1281086" y="0"/>
                    <a:pt x="1316452" y="35366"/>
                    <a:pt x="1316452" y="78993"/>
                  </a:cubicBezTo>
                  <a:lnTo>
                    <a:pt x="1316452" y="1977313"/>
                  </a:lnTo>
                  <a:cubicBezTo>
                    <a:pt x="1316452" y="1998263"/>
                    <a:pt x="1308129" y="2018356"/>
                    <a:pt x="1293315" y="2033170"/>
                  </a:cubicBezTo>
                  <a:cubicBezTo>
                    <a:pt x="1278501" y="2047984"/>
                    <a:pt x="1258409" y="2056306"/>
                    <a:pt x="1237459" y="2056306"/>
                  </a:cubicBezTo>
                  <a:lnTo>
                    <a:pt x="78993" y="2056306"/>
                  </a:lnTo>
                  <a:cubicBezTo>
                    <a:pt x="35366" y="2056306"/>
                    <a:pt x="0" y="2020940"/>
                    <a:pt x="0" y="1977313"/>
                  </a:cubicBezTo>
                  <a:lnTo>
                    <a:pt x="0" y="78993"/>
                  </a:lnTo>
                  <a:cubicBezTo>
                    <a:pt x="0" y="35366"/>
                    <a:pt x="35366" y="0"/>
                    <a:pt x="78993" y="0"/>
                  </a:cubicBezTo>
                  <a:close/>
                </a:path>
              </a:pathLst>
            </a:custGeom>
            <a:solidFill>
              <a:srgbClr val="FFFFFF"/>
            </a:solidFill>
            <a:ln w="95250" cap="rnd">
              <a:solidFill>
                <a:srgbClr val="B6DBEE"/>
              </a:solidFill>
              <a:prstDash val="sysDot"/>
              <a:round/>
            </a:ln>
          </p:spPr>
          <p:txBody>
            <a:bodyPr/>
            <a:lstStyle/>
            <a:p>
              <a:endParaRPr lang="en-IE"/>
            </a:p>
          </p:txBody>
        </p:sp>
        <p:sp>
          <p:nvSpPr>
            <p:cNvPr id="8" name="TextBox 8"/>
            <p:cNvSpPr txBox="1"/>
            <p:nvPr/>
          </p:nvSpPr>
          <p:spPr>
            <a:xfrm>
              <a:off x="0" y="-47625"/>
              <a:ext cx="1316452" cy="2103931"/>
            </a:xfrm>
            <a:prstGeom prst="rect">
              <a:avLst/>
            </a:prstGeom>
          </p:spPr>
          <p:txBody>
            <a:bodyPr lIns="50800" tIns="50800" rIns="50800" bIns="50800" rtlCol="0" anchor="ctr"/>
            <a:lstStyle/>
            <a:p>
              <a:pPr algn="ctr">
                <a:lnSpc>
                  <a:spcPts val="2659"/>
                </a:lnSpc>
              </a:pPr>
              <a:endParaRPr/>
            </a:p>
          </p:txBody>
        </p:sp>
      </p:grpSp>
      <p:sp>
        <p:nvSpPr>
          <p:cNvPr id="9" name="Freeform 9"/>
          <p:cNvSpPr/>
          <p:nvPr/>
        </p:nvSpPr>
        <p:spPr>
          <a:xfrm>
            <a:off x="11722798" y="2761804"/>
            <a:ext cx="4119058" cy="4320691"/>
          </a:xfrm>
          <a:custGeom>
            <a:avLst/>
            <a:gdLst/>
            <a:ahLst/>
            <a:cxnLst/>
            <a:rect l="l" t="t" r="r" b="b"/>
            <a:pathLst>
              <a:path w="4119058" h="4320691">
                <a:moveTo>
                  <a:pt x="0" y="0"/>
                </a:moveTo>
                <a:lnTo>
                  <a:pt x="4119058" y="0"/>
                </a:lnTo>
                <a:lnTo>
                  <a:pt x="4119058" y="4320691"/>
                </a:lnTo>
                <a:lnTo>
                  <a:pt x="0" y="4320691"/>
                </a:lnTo>
                <a:lnTo>
                  <a:pt x="0" y="0"/>
                </a:lnTo>
                <a:close/>
              </a:path>
            </a:pathLst>
          </a:custGeom>
          <a:blipFill>
            <a:blip r:embed="rId2"/>
            <a:stretch>
              <a:fillRect/>
            </a:stretch>
          </a:blipFill>
        </p:spPr>
        <p:txBody>
          <a:bodyPr/>
          <a:lstStyle/>
          <a:p>
            <a:endParaRPr lang="en-IE"/>
          </a:p>
        </p:txBody>
      </p:sp>
      <p:sp>
        <p:nvSpPr>
          <p:cNvPr id="10" name="TextBox 10"/>
          <p:cNvSpPr txBox="1"/>
          <p:nvPr/>
        </p:nvSpPr>
        <p:spPr>
          <a:xfrm>
            <a:off x="1655302" y="3564481"/>
            <a:ext cx="8184548" cy="4853178"/>
          </a:xfrm>
          <a:prstGeom prst="rect">
            <a:avLst/>
          </a:prstGeom>
        </p:spPr>
        <p:txBody>
          <a:bodyPr lIns="0" tIns="0" rIns="0" bIns="0" rtlCol="0" anchor="t">
            <a:spAutoFit/>
          </a:bodyPr>
          <a:lstStyle/>
          <a:p>
            <a:pPr algn="l">
              <a:lnSpc>
                <a:spcPts val="5502"/>
              </a:lnSpc>
            </a:pPr>
            <a:r>
              <a:rPr lang="en-US" sz="3929">
                <a:solidFill>
                  <a:srgbClr val="FFDE59"/>
                </a:solidFill>
                <a:latin typeface="Glacial Indifference"/>
                <a:ea typeface="Glacial Indifference"/>
                <a:cs typeface="Glacial Indifference"/>
                <a:sym typeface="Glacial Indifference"/>
              </a:rPr>
              <a:t>The </a:t>
            </a:r>
            <a:r>
              <a:rPr lang="en-US" sz="3929" b="1">
                <a:solidFill>
                  <a:srgbClr val="FFDE59"/>
                </a:solidFill>
                <a:latin typeface="Glacial Indifference Bold"/>
                <a:ea typeface="Glacial Indifference Bold"/>
                <a:cs typeface="Glacial Indifference Bold"/>
                <a:sym typeface="Glacial Indifference Bold"/>
              </a:rPr>
              <a:t>experiment </a:t>
            </a:r>
            <a:r>
              <a:rPr lang="en-US" sz="3929">
                <a:solidFill>
                  <a:srgbClr val="FFDE59"/>
                </a:solidFill>
                <a:latin typeface="Glacial Indifference"/>
                <a:ea typeface="Glacial Indifference"/>
                <a:cs typeface="Glacial Indifference"/>
                <a:sym typeface="Glacial Indifference"/>
              </a:rPr>
              <a:t>will help you </a:t>
            </a:r>
            <a:r>
              <a:rPr lang="en-US" sz="3929" b="1">
                <a:solidFill>
                  <a:srgbClr val="FFDE59"/>
                </a:solidFill>
                <a:latin typeface="Glacial Indifference Bold"/>
                <a:ea typeface="Glacial Indifference Bold"/>
                <a:cs typeface="Glacial Indifference Bold"/>
                <a:sym typeface="Glacial Indifference Bold"/>
              </a:rPr>
              <a:t>test</a:t>
            </a:r>
            <a:r>
              <a:rPr lang="en-US" sz="3929">
                <a:solidFill>
                  <a:srgbClr val="FFDE59"/>
                </a:solidFill>
                <a:latin typeface="Glacial Indifference"/>
                <a:ea typeface="Glacial Indifference"/>
                <a:cs typeface="Glacial Indifference"/>
                <a:sym typeface="Glacial Indifference"/>
              </a:rPr>
              <a:t> your </a:t>
            </a:r>
            <a:r>
              <a:rPr lang="en-US" sz="3929" b="1">
                <a:solidFill>
                  <a:srgbClr val="FFDE59"/>
                </a:solidFill>
                <a:latin typeface="Glacial Indifference Bold"/>
                <a:ea typeface="Glacial Indifference Bold"/>
                <a:cs typeface="Glacial Indifference Bold"/>
                <a:sym typeface="Glacial Indifference Bold"/>
              </a:rPr>
              <a:t>hypothesis</a:t>
            </a:r>
            <a:r>
              <a:rPr lang="en-US" sz="3929">
                <a:solidFill>
                  <a:srgbClr val="FFDE59"/>
                </a:solidFill>
                <a:latin typeface="Glacial Indifference"/>
                <a:ea typeface="Glacial Indifference"/>
                <a:cs typeface="Glacial Indifference"/>
                <a:sym typeface="Glacial Indifference"/>
              </a:rPr>
              <a:t>.</a:t>
            </a:r>
          </a:p>
          <a:p>
            <a:pPr algn="l">
              <a:lnSpc>
                <a:spcPts val="5502"/>
              </a:lnSpc>
            </a:pPr>
            <a:endParaRPr lang="en-US" sz="3929">
              <a:solidFill>
                <a:srgbClr val="FFDE59"/>
              </a:solidFill>
              <a:latin typeface="Glacial Indifference"/>
              <a:ea typeface="Glacial Indifference"/>
              <a:cs typeface="Glacial Indifference"/>
              <a:sym typeface="Glacial Indifference"/>
            </a:endParaRPr>
          </a:p>
          <a:p>
            <a:pPr algn="l">
              <a:lnSpc>
                <a:spcPts val="5502"/>
              </a:lnSpc>
            </a:pPr>
            <a:r>
              <a:rPr lang="en-US" sz="3929">
                <a:solidFill>
                  <a:srgbClr val="FFDE59"/>
                </a:solidFill>
                <a:latin typeface="Glacial Indifference"/>
                <a:ea typeface="Glacial Indifference"/>
                <a:cs typeface="Glacial Indifference"/>
                <a:sym typeface="Glacial Indifference"/>
              </a:rPr>
              <a:t>Each step of the </a:t>
            </a:r>
            <a:r>
              <a:rPr lang="en-US" sz="3929" b="1">
                <a:solidFill>
                  <a:srgbClr val="FFDE59"/>
                </a:solidFill>
                <a:latin typeface="Glacial Indifference Bold"/>
                <a:ea typeface="Glacial Indifference Bold"/>
                <a:cs typeface="Glacial Indifference Bold"/>
                <a:sym typeface="Glacial Indifference Bold"/>
              </a:rPr>
              <a:t>experiment</a:t>
            </a:r>
            <a:r>
              <a:rPr lang="en-US" sz="3929">
                <a:solidFill>
                  <a:srgbClr val="FFDE59"/>
                </a:solidFill>
                <a:latin typeface="Glacial Indifference"/>
                <a:ea typeface="Glacial Indifference"/>
                <a:cs typeface="Glacial Indifference"/>
                <a:sym typeface="Glacial Indifference"/>
              </a:rPr>
              <a:t> is shown in your </a:t>
            </a:r>
            <a:r>
              <a:rPr lang="en-US" sz="3929" b="1">
                <a:solidFill>
                  <a:srgbClr val="FFDE59"/>
                </a:solidFill>
                <a:latin typeface="Glacial Indifference Bold"/>
                <a:ea typeface="Glacial Indifference Bold"/>
                <a:cs typeface="Glacial Indifference Bold"/>
                <a:sym typeface="Glacial Indifference Bold"/>
              </a:rPr>
              <a:t>Student Handbook</a:t>
            </a:r>
            <a:r>
              <a:rPr lang="en-US" sz="3929">
                <a:solidFill>
                  <a:srgbClr val="FFDE59"/>
                </a:solidFill>
                <a:latin typeface="Glacial Indifference"/>
                <a:ea typeface="Glacial Indifference"/>
                <a:cs typeface="Glacial Indifference"/>
                <a:sym typeface="Glacial Indifference"/>
              </a:rPr>
              <a:t>.</a:t>
            </a:r>
          </a:p>
          <a:p>
            <a:pPr algn="l">
              <a:lnSpc>
                <a:spcPts val="5502"/>
              </a:lnSpc>
            </a:pPr>
            <a:endParaRPr lang="en-US" sz="3929">
              <a:solidFill>
                <a:srgbClr val="FFDE59"/>
              </a:solidFill>
              <a:latin typeface="Glacial Indifference"/>
              <a:ea typeface="Glacial Indifference"/>
              <a:cs typeface="Glacial Indifference"/>
              <a:sym typeface="Glacial Indifference"/>
            </a:endParaRPr>
          </a:p>
          <a:p>
            <a:pPr algn="l">
              <a:lnSpc>
                <a:spcPts val="5502"/>
              </a:lnSpc>
            </a:pPr>
            <a:endParaRPr lang="en-US" sz="3929">
              <a:solidFill>
                <a:srgbClr val="FFDE59"/>
              </a:solidFill>
              <a:latin typeface="Glacial Indifference"/>
              <a:ea typeface="Glacial Indifference"/>
              <a:cs typeface="Glacial Indifference"/>
              <a:sym typeface="Glacial Indifference"/>
            </a:endParaRPr>
          </a:p>
        </p:txBody>
      </p:sp>
      <p:sp>
        <p:nvSpPr>
          <p:cNvPr id="11" name="TextBox 11"/>
          <p:cNvSpPr txBox="1"/>
          <p:nvPr/>
        </p:nvSpPr>
        <p:spPr>
          <a:xfrm>
            <a:off x="547271" y="1955354"/>
            <a:ext cx="3411060" cy="806450"/>
          </a:xfrm>
          <a:prstGeom prst="rect">
            <a:avLst/>
          </a:prstGeom>
        </p:spPr>
        <p:txBody>
          <a:bodyPr lIns="0" tIns="0" rIns="0" bIns="0" rtlCol="0" anchor="t">
            <a:spAutoFit/>
          </a:bodyPr>
          <a:lstStyle/>
          <a:p>
            <a:pPr algn="r">
              <a:lnSpc>
                <a:spcPts val="5890"/>
              </a:lnSpc>
            </a:pPr>
            <a:r>
              <a:rPr lang="en-US" sz="6200">
                <a:solidFill>
                  <a:srgbClr val="FFDE59"/>
                </a:solidFill>
                <a:latin typeface="Bobby Jones"/>
                <a:ea typeface="Bobby Jones"/>
                <a:cs typeface="Bobby Jones"/>
                <a:sym typeface="Bobby Jones"/>
              </a:rPr>
              <a:t>Step #3</a:t>
            </a:r>
          </a:p>
        </p:txBody>
      </p:sp>
      <p:sp>
        <p:nvSpPr>
          <p:cNvPr id="12" name="TextBox 12"/>
          <p:cNvSpPr txBox="1"/>
          <p:nvPr/>
        </p:nvSpPr>
        <p:spPr>
          <a:xfrm>
            <a:off x="4281762" y="1682287"/>
            <a:ext cx="4862238" cy="1549418"/>
          </a:xfrm>
          <a:prstGeom prst="rect">
            <a:avLst/>
          </a:prstGeom>
        </p:spPr>
        <p:txBody>
          <a:bodyPr lIns="0" tIns="0" rIns="0" bIns="0" rtlCol="0" anchor="t">
            <a:spAutoFit/>
          </a:bodyPr>
          <a:lstStyle/>
          <a:p>
            <a:pPr algn="l">
              <a:lnSpc>
                <a:spcPts val="5890"/>
              </a:lnSpc>
            </a:pPr>
            <a:r>
              <a:rPr lang="en-US" sz="6200">
                <a:solidFill>
                  <a:srgbClr val="FFDE59"/>
                </a:solidFill>
                <a:latin typeface="Bobby Jones"/>
                <a:ea typeface="Bobby Jones"/>
                <a:cs typeface="Bobby Jones"/>
                <a:sym typeface="Bobby Jones"/>
              </a:rPr>
              <a:t>Conduct the Experiment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463671" y="3147193"/>
            <a:ext cx="6049028" cy="3992613"/>
            <a:chOff x="0" y="0"/>
            <a:chExt cx="8065371" cy="5323485"/>
          </a:xfrm>
        </p:grpSpPr>
        <p:sp>
          <p:nvSpPr>
            <p:cNvPr id="3" name="Freeform 3"/>
            <p:cNvSpPr/>
            <p:nvPr/>
          </p:nvSpPr>
          <p:spPr>
            <a:xfrm rot="2823340" flipH="1">
              <a:off x="5771540" y="996672"/>
              <a:ext cx="633309" cy="454399"/>
            </a:xfrm>
            <a:custGeom>
              <a:avLst/>
              <a:gdLst/>
              <a:ahLst/>
              <a:cxnLst/>
              <a:rect l="l" t="t" r="r" b="b"/>
              <a:pathLst>
                <a:path w="633309" h="454399">
                  <a:moveTo>
                    <a:pt x="633309" y="0"/>
                  </a:moveTo>
                  <a:lnTo>
                    <a:pt x="0" y="0"/>
                  </a:lnTo>
                  <a:lnTo>
                    <a:pt x="0" y="454399"/>
                  </a:lnTo>
                  <a:lnTo>
                    <a:pt x="633309" y="454399"/>
                  </a:lnTo>
                  <a:lnTo>
                    <a:pt x="633309"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IE"/>
            </a:p>
          </p:txBody>
        </p:sp>
        <p:grpSp>
          <p:nvGrpSpPr>
            <p:cNvPr id="4" name="Group 4"/>
            <p:cNvGrpSpPr/>
            <p:nvPr/>
          </p:nvGrpSpPr>
          <p:grpSpPr>
            <a:xfrm>
              <a:off x="0" y="3607003"/>
              <a:ext cx="2362074" cy="924430"/>
              <a:chOff x="0" y="0"/>
              <a:chExt cx="1038420" cy="406400"/>
            </a:xfrm>
          </p:grpSpPr>
          <p:sp>
            <p:nvSpPr>
              <p:cNvPr id="5" name="Freeform 5"/>
              <p:cNvSpPr/>
              <p:nvPr/>
            </p:nvSpPr>
            <p:spPr>
              <a:xfrm>
                <a:off x="0" y="0"/>
                <a:ext cx="1038421" cy="406400"/>
              </a:xfrm>
              <a:custGeom>
                <a:avLst/>
                <a:gdLst/>
                <a:ahLst/>
                <a:cxnLst/>
                <a:rect l="l" t="t" r="r" b="b"/>
                <a:pathLst>
                  <a:path w="1038421" h="406400">
                    <a:moveTo>
                      <a:pt x="51053" y="0"/>
                    </a:moveTo>
                    <a:lnTo>
                      <a:pt x="987367" y="0"/>
                    </a:lnTo>
                    <a:cubicBezTo>
                      <a:pt x="1000908" y="0"/>
                      <a:pt x="1013893" y="5379"/>
                      <a:pt x="1023467" y="14953"/>
                    </a:cubicBezTo>
                    <a:cubicBezTo>
                      <a:pt x="1033042" y="24527"/>
                      <a:pt x="1038421" y="37513"/>
                      <a:pt x="1038421" y="51053"/>
                    </a:cubicBezTo>
                    <a:lnTo>
                      <a:pt x="1038421" y="355347"/>
                    </a:lnTo>
                    <a:cubicBezTo>
                      <a:pt x="1038421" y="368887"/>
                      <a:pt x="1033042" y="381873"/>
                      <a:pt x="1023467" y="391447"/>
                    </a:cubicBezTo>
                    <a:cubicBezTo>
                      <a:pt x="1013893" y="401021"/>
                      <a:pt x="1000908" y="406400"/>
                      <a:pt x="987367" y="406400"/>
                    </a:cubicBezTo>
                    <a:lnTo>
                      <a:pt x="51053" y="406400"/>
                    </a:lnTo>
                    <a:cubicBezTo>
                      <a:pt x="37513" y="406400"/>
                      <a:pt x="24527" y="401021"/>
                      <a:pt x="14953" y="391447"/>
                    </a:cubicBezTo>
                    <a:cubicBezTo>
                      <a:pt x="5379" y="381873"/>
                      <a:pt x="0" y="368887"/>
                      <a:pt x="0" y="355347"/>
                    </a:cubicBezTo>
                    <a:lnTo>
                      <a:pt x="0" y="51053"/>
                    </a:lnTo>
                    <a:cubicBezTo>
                      <a:pt x="0" y="37513"/>
                      <a:pt x="5379" y="24527"/>
                      <a:pt x="14953" y="14953"/>
                    </a:cubicBezTo>
                    <a:cubicBezTo>
                      <a:pt x="24527" y="5379"/>
                      <a:pt x="37513" y="0"/>
                      <a:pt x="51053" y="0"/>
                    </a:cubicBezTo>
                    <a:close/>
                  </a:path>
                </a:pathLst>
              </a:custGeom>
              <a:solidFill>
                <a:srgbClr val="155FAF">
                  <a:alpha val="30980"/>
                </a:srgbClr>
              </a:solidFill>
            </p:spPr>
            <p:txBody>
              <a:bodyPr/>
              <a:lstStyle/>
              <a:p>
                <a:endParaRPr lang="en-IE"/>
              </a:p>
            </p:txBody>
          </p:sp>
          <p:sp>
            <p:nvSpPr>
              <p:cNvPr id="6" name="TextBox 6"/>
              <p:cNvSpPr txBox="1"/>
              <p:nvPr/>
            </p:nvSpPr>
            <p:spPr>
              <a:xfrm>
                <a:off x="0" y="-47625"/>
                <a:ext cx="1038420" cy="454025"/>
              </a:xfrm>
              <a:prstGeom prst="rect">
                <a:avLst/>
              </a:prstGeom>
            </p:spPr>
            <p:txBody>
              <a:bodyPr lIns="50800" tIns="50800" rIns="50800" bIns="50800" rtlCol="0" anchor="ctr"/>
              <a:lstStyle/>
              <a:p>
                <a:pPr algn="ctr">
                  <a:lnSpc>
                    <a:spcPts val="2660"/>
                  </a:lnSpc>
                </a:pPr>
                <a:endParaRPr/>
              </a:p>
            </p:txBody>
          </p:sp>
        </p:grpSp>
        <p:sp>
          <p:nvSpPr>
            <p:cNvPr id="7" name="TextBox 7"/>
            <p:cNvSpPr txBox="1"/>
            <p:nvPr/>
          </p:nvSpPr>
          <p:spPr>
            <a:xfrm>
              <a:off x="914311" y="3820112"/>
              <a:ext cx="1321609" cy="526787"/>
            </a:xfrm>
            <a:prstGeom prst="rect">
              <a:avLst/>
            </a:prstGeom>
          </p:spPr>
          <p:txBody>
            <a:bodyPr lIns="0" tIns="0" rIns="0" bIns="0" rtlCol="0" anchor="t">
              <a:spAutoFit/>
            </a:bodyPr>
            <a:lstStyle/>
            <a:p>
              <a:pPr algn="ctr">
                <a:lnSpc>
                  <a:spcPts val="1450"/>
                </a:lnSpc>
              </a:pPr>
              <a:r>
                <a:rPr lang="en-US" sz="1526">
                  <a:solidFill>
                    <a:srgbClr val="FFDE59">
                      <a:alpha val="30980"/>
                    </a:srgbClr>
                  </a:solidFill>
                  <a:latin typeface="Bobby Jones"/>
                  <a:ea typeface="Bobby Jones"/>
                  <a:cs typeface="Bobby Jones"/>
                  <a:sym typeface="Bobby Jones"/>
                </a:rPr>
                <a:t>Analyse</a:t>
              </a:r>
            </a:p>
            <a:p>
              <a:pPr algn="ctr">
                <a:lnSpc>
                  <a:spcPts val="1450"/>
                </a:lnSpc>
              </a:pPr>
              <a:r>
                <a:rPr lang="en-US" sz="1526">
                  <a:solidFill>
                    <a:srgbClr val="FFDE59">
                      <a:alpha val="30980"/>
                    </a:srgbClr>
                  </a:solidFill>
                  <a:latin typeface="Bobby Jones"/>
                  <a:ea typeface="Bobby Jones"/>
                  <a:cs typeface="Bobby Jones"/>
                  <a:sym typeface="Bobby Jones"/>
                </a:rPr>
                <a:t>Data</a:t>
              </a:r>
            </a:p>
          </p:txBody>
        </p:sp>
        <p:sp>
          <p:nvSpPr>
            <p:cNvPr id="8" name="TextBox 8"/>
            <p:cNvSpPr txBox="1"/>
            <p:nvPr/>
          </p:nvSpPr>
          <p:spPr>
            <a:xfrm>
              <a:off x="126155" y="3804889"/>
              <a:ext cx="788156" cy="604859"/>
            </a:xfrm>
            <a:prstGeom prst="rect">
              <a:avLst/>
            </a:prstGeom>
          </p:spPr>
          <p:txBody>
            <a:bodyPr lIns="0" tIns="0" rIns="0" bIns="0" rtlCol="0" anchor="t">
              <a:spAutoFit/>
            </a:bodyPr>
            <a:lstStyle/>
            <a:p>
              <a:pPr algn="ctr">
                <a:lnSpc>
                  <a:spcPts val="3197"/>
                </a:lnSpc>
              </a:pPr>
              <a:r>
                <a:rPr lang="en-US" sz="3365">
                  <a:solidFill>
                    <a:srgbClr val="FFDE59">
                      <a:alpha val="30980"/>
                    </a:srgbClr>
                  </a:solidFill>
                  <a:latin typeface="Bobby Jones"/>
                  <a:ea typeface="Bobby Jones"/>
                  <a:cs typeface="Bobby Jones"/>
                  <a:sym typeface="Bobby Jones"/>
                </a:rPr>
                <a:t>#5</a:t>
              </a:r>
            </a:p>
          </p:txBody>
        </p:sp>
        <p:grpSp>
          <p:nvGrpSpPr>
            <p:cNvPr id="9" name="Group 9"/>
            <p:cNvGrpSpPr/>
            <p:nvPr/>
          </p:nvGrpSpPr>
          <p:grpSpPr>
            <a:xfrm>
              <a:off x="0" y="1649361"/>
              <a:ext cx="2362074" cy="924430"/>
              <a:chOff x="0" y="0"/>
              <a:chExt cx="1038420" cy="406400"/>
            </a:xfrm>
          </p:grpSpPr>
          <p:sp>
            <p:nvSpPr>
              <p:cNvPr id="10" name="Freeform 10"/>
              <p:cNvSpPr/>
              <p:nvPr/>
            </p:nvSpPr>
            <p:spPr>
              <a:xfrm>
                <a:off x="0" y="0"/>
                <a:ext cx="1038421" cy="406400"/>
              </a:xfrm>
              <a:custGeom>
                <a:avLst/>
                <a:gdLst/>
                <a:ahLst/>
                <a:cxnLst/>
                <a:rect l="l" t="t" r="r" b="b"/>
                <a:pathLst>
                  <a:path w="1038421" h="406400">
                    <a:moveTo>
                      <a:pt x="51053" y="0"/>
                    </a:moveTo>
                    <a:lnTo>
                      <a:pt x="987367" y="0"/>
                    </a:lnTo>
                    <a:cubicBezTo>
                      <a:pt x="1000908" y="0"/>
                      <a:pt x="1013893" y="5379"/>
                      <a:pt x="1023467" y="14953"/>
                    </a:cubicBezTo>
                    <a:cubicBezTo>
                      <a:pt x="1033042" y="24527"/>
                      <a:pt x="1038421" y="37513"/>
                      <a:pt x="1038421" y="51053"/>
                    </a:cubicBezTo>
                    <a:lnTo>
                      <a:pt x="1038421" y="355347"/>
                    </a:lnTo>
                    <a:cubicBezTo>
                      <a:pt x="1038421" y="368887"/>
                      <a:pt x="1033042" y="381873"/>
                      <a:pt x="1023467" y="391447"/>
                    </a:cubicBezTo>
                    <a:cubicBezTo>
                      <a:pt x="1013893" y="401021"/>
                      <a:pt x="1000908" y="406400"/>
                      <a:pt x="987367" y="406400"/>
                    </a:cubicBezTo>
                    <a:lnTo>
                      <a:pt x="51053" y="406400"/>
                    </a:lnTo>
                    <a:cubicBezTo>
                      <a:pt x="37513" y="406400"/>
                      <a:pt x="24527" y="401021"/>
                      <a:pt x="14953" y="391447"/>
                    </a:cubicBezTo>
                    <a:cubicBezTo>
                      <a:pt x="5379" y="381873"/>
                      <a:pt x="0" y="368887"/>
                      <a:pt x="0" y="355347"/>
                    </a:cubicBezTo>
                    <a:lnTo>
                      <a:pt x="0" y="51053"/>
                    </a:lnTo>
                    <a:cubicBezTo>
                      <a:pt x="0" y="37513"/>
                      <a:pt x="5379" y="24527"/>
                      <a:pt x="14953" y="14953"/>
                    </a:cubicBezTo>
                    <a:cubicBezTo>
                      <a:pt x="24527" y="5379"/>
                      <a:pt x="37513" y="0"/>
                      <a:pt x="51053" y="0"/>
                    </a:cubicBezTo>
                    <a:close/>
                  </a:path>
                </a:pathLst>
              </a:custGeom>
              <a:solidFill>
                <a:srgbClr val="4B97DF">
                  <a:alpha val="29804"/>
                </a:srgbClr>
              </a:solidFill>
            </p:spPr>
            <p:txBody>
              <a:bodyPr/>
              <a:lstStyle/>
              <a:p>
                <a:endParaRPr lang="en-IE"/>
              </a:p>
            </p:txBody>
          </p:sp>
          <p:sp>
            <p:nvSpPr>
              <p:cNvPr id="11" name="TextBox 11"/>
              <p:cNvSpPr txBox="1"/>
              <p:nvPr/>
            </p:nvSpPr>
            <p:spPr>
              <a:xfrm>
                <a:off x="0" y="-47625"/>
                <a:ext cx="1038420" cy="454025"/>
              </a:xfrm>
              <a:prstGeom prst="rect">
                <a:avLst/>
              </a:prstGeom>
            </p:spPr>
            <p:txBody>
              <a:bodyPr lIns="50800" tIns="50800" rIns="50800" bIns="50800" rtlCol="0" anchor="ctr"/>
              <a:lstStyle/>
              <a:p>
                <a:pPr algn="ctr">
                  <a:lnSpc>
                    <a:spcPts val="2660"/>
                  </a:lnSpc>
                </a:pPr>
                <a:endParaRPr/>
              </a:p>
            </p:txBody>
          </p:sp>
        </p:grpSp>
        <p:sp>
          <p:nvSpPr>
            <p:cNvPr id="12" name="TextBox 12"/>
            <p:cNvSpPr txBox="1"/>
            <p:nvPr/>
          </p:nvSpPr>
          <p:spPr>
            <a:xfrm>
              <a:off x="914311" y="1720762"/>
              <a:ext cx="1321609" cy="810203"/>
            </a:xfrm>
            <a:prstGeom prst="rect">
              <a:avLst/>
            </a:prstGeom>
          </p:spPr>
          <p:txBody>
            <a:bodyPr lIns="0" tIns="0" rIns="0" bIns="0" rtlCol="0" anchor="t">
              <a:spAutoFit/>
            </a:bodyPr>
            <a:lstStyle/>
            <a:p>
              <a:pPr algn="ctr">
                <a:lnSpc>
                  <a:spcPts val="1535"/>
                </a:lnSpc>
              </a:pPr>
              <a:r>
                <a:rPr lang="en-US" sz="1616">
                  <a:solidFill>
                    <a:srgbClr val="FFDE59">
                      <a:alpha val="29804"/>
                    </a:srgbClr>
                  </a:solidFill>
                  <a:latin typeface="Bobby Jones"/>
                  <a:ea typeface="Bobby Jones"/>
                  <a:cs typeface="Bobby Jones"/>
                  <a:sym typeface="Bobby Jones"/>
                </a:rPr>
                <a:t>Share Your Results</a:t>
              </a:r>
            </a:p>
          </p:txBody>
        </p:sp>
        <p:sp>
          <p:nvSpPr>
            <p:cNvPr id="13" name="TextBox 13"/>
            <p:cNvSpPr txBox="1"/>
            <p:nvPr/>
          </p:nvSpPr>
          <p:spPr>
            <a:xfrm>
              <a:off x="126155" y="1847246"/>
              <a:ext cx="788156" cy="604859"/>
            </a:xfrm>
            <a:prstGeom prst="rect">
              <a:avLst/>
            </a:prstGeom>
          </p:spPr>
          <p:txBody>
            <a:bodyPr lIns="0" tIns="0" rIns="0" bIns="0" rtlCol="0" anchor="t">
              <a:spAutoFit/>
            </a:bodyPr>
            <a:lstStyle/>
            <a:p>
              <a:pPr algn="ctr">
                <a:lnSpc>
                  <a:spcPts val="3197"/>
                </a:lnSpc>
              </a:pPr>
              <a:r>
                <a:rPr lang="en-US" sz="3365">
                  <a:solidFill>
                    <a:srgbClr val="FFDE59">
                      <a:alpha val="29804"/>
                    </a:srgbClr>
                  </a:solidFill>
                  <a:latin typeface="Bobby Jones"/>
                  <a:ea typeface="Bobby Jones"/>
                  <a:cs typeface="Bobby Jones"/>
                  <a:sym typeface="Bobby Jones"/>
                </a:rPr>
                <a:t>#6</a:t>
              </a:r>
            </a:p>
          </p:txBody>
        </p:sp>
        <p:grpSp>
          <p:nvGrpSpPr>
            <p:cNvPr id="14" name="Group 14"/>
            <p:cNvGrpSpPr/>
            <p:nvPr/>
          </p:nvGrpSpPr>
          <p:grpSpPr>
            <a:xfrm>
              <a:off x="5703297" y="1649361"/>
              <a:ext cx="2362074" cy="924430"/>
              <a:chOff x="0" y="0"/>
              <a:chExt cx="1038420" cy="406400"/>
            </a:xfrm>
          </p:grpSpPr>
          <p:sp>
            <p:nvSpPr>
              <p:cNvPr id="15" name="Freeform 15"/>
              <p:cNvSpPr/>
              <p:nvPr/>
            </p:nvSpPr>
            <p:spPr>
              <a:xfrm>
                <a:off x="0" y="0"/>
                <a:ext cx="1038421" cy="406400"/>
              </a:xfrm>
              <a:custGeom>
                <a:avLst/>
                <a:gdLst/>
                <a:ahLst/>
                <a:cxnLst/>
                <a:rect l="l" t="t" r="r" b="b"/>
                <a:pathLst>
                  <a:path w="1038421" h="406400">
                    <a:moveTo>
                      <a:pt x="51053" y="0"/>
                    </a:moveTo>
                    <a:lnTo>
                      <a:pt x="987367" y="0"/>
                    </a:lnTo>
                    <a:cubicBezTo>
                      <a:pt x="1000908" y="0"/>
                      <a:pt x="1013893" y="5379"/>
                      <a:pt x="1023467" y="14953"/>
                    </a:cubicBezTo>
                    <a:cubicBezTo>
                      <a:pt x="1033042" y="24527"/>
                      <a:pt x="1038421" y="37513"/>
                      <a:pt x="1038421" y="51053"/>
                    </a:cubicBezTo>
                    <a:lnTo>
                      <a:pt x="1038421" y="355347"/>
                    </a:lnTo>
                    <a:cubicBezTo>
                      <a:pt x="1038421" y="368887"/>
                      <a:pt x="1033042" y="381873"/>
                      <a:pt x="1023467" y="391447"/>
                    </a:cubicBezTo>
                    <a:cubicBezTo>
                      <a:pt x="1013893" y="401021"/>
                      <a:pt x="1000908" y="406400"/>
                      <a:pt x="987367" y="406400"/>
                    </a:cubicBezTo>
                    <a:lnTo>
                      <a:pt x="51053" y="406400"/>
                    </a:lnTo>
                    <a:cubicBezTo>
                      <a:pt x="37513" y="406400"/>
                      <a:pt x="24527" y="401021"/>
                      <a:pt x="14953" y="391447"/>
                    </a:cubicBezTo>
                    <a:cubicBezTo>
                      <a:pt x="5379" y="381873"/>
                      <a:pt x="0" y="368887"/>
                      <a:pt x="0" y="355347"/>
                    </a:cubicBezTo>
                    <a:lnTo>
                      <a:pt x="0" y="51053"/>
                    </a:lnTo>
                    <a:cubicBezTo>
                      <a:pt x="0" y="37513"/>
                      <a:pt x="5379" y="24527"/>
                      <a:pt x="14953" y="14953"/>
                    </a:cubicBezTo>
                    <a:cubicBezTo>
                      <a:pt x="24527" y="5379"/>
                      <a:pt x="37513" y="0"/>
                      <a:pt x="51053" y="0"/>
                    </a:cubicBezTo>
                    <a:close/>
                  </a:path>
                </a:pathLst>
              </a:custGeom>
              <a:solidFill>
                <a:srgbClr val="4B97DF"/>
              </a:solidFill>
            </p:spPr>
            <p:txBody>
              <a:bodyPr/>
              <a:lstStyle/>
              <a:p>
                <a:endParaRPr lang="en-IE"/>
              </a:p>
            </p:txBody>
          </p:sp>
          <p:sp>
            <p:nvSpPr>
              <p:cNvPr id="16" name="TextBox 16"/>
              <p:cNvSpPr txBox="1"/>
              <p:nvPr/>
            </p:nvSpPr>
            <p:spPr>
              <a:xfrm>
                <a:off x="0" y="-47625"/>
                <a:ext cx="1038420" cy="454025"/>
              </a:xfrm>
              <a:prstGeom prst="rect">
                <a:avLst/>
              </a:prstGeom>
            </p:spPr>
            <p:txBody>
              <a:bodyPr lIns="50800" tIns="50800" rIns="50800" bIns="50800" rtlCol="0" anchor="ctr"/>
              <a:lstStyle/>
              <a:p>
                <a:pPr algn="ctr">
                  <a:lnSpc>
                    <a:spcPts val="2660"/>
                  </a:lnSpc>
                </a:pPr>
                <a:endParaRPr/>
              </a:p>
            </p:txBody>
          </p:sp>
        </p:grpSp>
        <p:sp>
          <p:nvSpPr>
            <p:cNvPr id="17" name="TextBox 17"/>
            <p:cNvSpPr txBox="1"/>
            <p:nvPr/>
          </p:nvSpPr>
          <p:spPr>
            <a:xfrm>
              <a:off x="6617608" y="1849155"/>
              <a:ext cx="1321609" cy="553416"/>
            </a:xfrm>
            <a:prstGeom prst="rect">
              <a:avLst/>
            </a:prstGeom>
          </p:spPr>
          <p:txBody>
            <a:bodyPr lIns="0" tIns="0" rIns="0" bIns="0" rtlCol="0" anchor="t">
              <a:spAutoFit/>
            </a:bodyPr>
            <a:lstStyle/>
            <a:p>
              <a:pPr algn="ctr">
                <a:lnSpc>
                  <a:spcPts val="1535"/>
                </a:lnSpc>
              </a:pPr>
              <a:r>
                <a:rPr lang="en-US" sz="1616">
                  <a:solidFill>
                    <a:srgbClr val="FFDE59"/>
                  </a:solidFill>
                  <a:latin typeface="Bobby Jones"/>
                  <a:ea typeface="Bobby Jones"/>
                  <a:cs typeface="Bobby Jones"/>
                  <a:sym typeface="Bobby Jones"/>
                </a:rPr>
                <a:t>Make a Hypothesis</a:t>
              </a:r>
            </a:p>
          </p:txBody>
        </p:sp>
        <p:sp>
          <p:nvSpPr>
            <p:cNvPr id="18" name="TextBox 18"/>
            <p:cNvSpPr txBox="1"/>
            <p:nvPr/>
          </p:nvSpPr>
          <p:spPr>
            <a:xfrm>
              <a:off x="5829452" y="1847246"/>
              <a:ext cx="788156" cy="604859"/>
            </a:xfrm>
            <a:prstGeom prst="rect">
              <a:avLst/>
            </a:prstGeom>
          </p:spPr>
          <p:txBody>
            <a:bodyPr lIns="0" tIns="0" rIns="0" bIns="0" rtlCol="0" anchor="t">
              <a:spAutoFit/>
            </a:bodyPr>
            <a:lstStyle/>
            <a:p>
              <a:pPr algn="ctr">
                <a:lnSpc>
                  <a:spcPts val="3197"/>
                </a:lnSpc>
              </a:pPr>
              <a:r>
                <a:rPr lang="en-US" sz="3365">
                  <a:solidFill>
                    <a:srgbClr val="FFDE59"/>
                  </a:solidFill>
                  <a:latin typeface="Bobby Jones"/>
                  <a:ea typeface="Bobby Jones"/>
                  <a:cs typeface="Bobby Jones"/>
                  <a:sym typeface="Bobby Jones"/>
                </a:rPr>
                <a:t>#2</a:t>
              </a:r>
            </a:p>
          </p:txBody>
        </p:sp>
        <p:grpSp>
          <p:nvGrpSpPr>
            <p:cNvPr id="19" name="Group 19"/>
            <p:cNvGrpSpPr/>
            <p:nvPr/>
          </p:nvGrpSpPr>
          <p:grpSpPr>
            <a:xfrm>
              <a:off x="5703297" y="3607003"/>
              <a:ext cx="2362074" cy="924430"/>
              <a:chOff x="0" y="0"/>
              <a:chExt cx="1038420" cy="406400"/>
            </a:xfrm>
          </p:grpSpPr>
          <p:sp>
            <p:nvSpPr>
              <p:cNvPr id="20" name="Freeform 20"/>
              <p:cNvSpPr/>
              <p:nvPr/>
            </p:nvSpPr>
            <p:spPr>
              <a:xfrm>
                <a:off x="0" y="0"/>
                <a:ext cx="1038421" cy="406400"/>
              </a:xfrm>
              <a:custGeom>
                <a:avLst/>
                <a:gdLst/>
                <a:ahLst/>
                <a:cxnLst/>
                <a:rect l="l" t="t" r="r" b="b"/>
                <a:pathLst>
                  <a:path w="1038421" h="406400">
                    <a:moveTo>
                      <a:pt x="51053" y="0"/>
                    </a:moveTo>
                    <a:lnTo>
                      <a:pt x="987367" y="0"/>
                    </a:lnTo>
                    <a:cubicBezTo>
                      <a:pt x="1000908" y="0"/>
                      <a:pt x="1013893" y="5379"/>
                      <a:pt x="1023467" y="14953"/>
                    </a:cubicBezTo>
                    <a:cubicBezTo>
                      <a:pt x="1033042" y="24527"/>
                      <a:pt x="1038421" y="37513"/>
                      <a:pt x="1038421" y="51053"/>
                    </a:cubicBezTo>
                    <a:lnTo>
                      <a:pt x="1038421" y="355347"/>
                    </a:lnTo>
                    <a:cubicBezTo>
                      <a:pt x="1038421" y="368887"/>
                      <a:pt x="1033042" y="381873"/>
                      <a:pt x="1023467" y="391447"/>
                    </a:cubicBezTo>
                    <a:cubicBezTo>
                      <a:pt x="1013893" y="401021"/>
                      <a:pt x="1000908" y="406400"/>
                      <a:pt x="987367" y="406400"/>
                    </a:cubicBezTo>
                    <a:lnTo>
                      <a:pt x="51053" y="406400"/>
                    </a:lnTo>
                    <a:cubicBezTo>
                      <a:pt x="37513" y="406400"/>
                      <a:pt x="24527" y="401021"/>
                      <a:pt x="14953" y="391447"/>
                    </a:cubicBezTo>
                    <a:cubicBezTo>
                      <a:pt x="5379" y="381873"/>
                      <a:pt x="0" y="368887"/>
                      <a:pt x="0" y="355347"/>
                    </a:cubicBezTo>
                    <a:lnTo>
                      <a:pt x="0" y="51053"/>
                    </a:lnTo>
                    <a:cubicBezTo>
                      <a:pt x="0" y="37513"/>
                      <a:pt x="5379" y="24527"/>
                      <a:pt x="14953" y="14953"/>
                    </a:cubicBezTo>
                    <a:cubicBezTo>
                      <a:pt x="24527" y="5379"/>
                      <a:pt x="37513" y="0"/>
                      <a:pt x="51053" y="0"/>
                    </a:cubicBezTo>
                    <a:close/>
                  </a:path>
                </a:pathLst>
              </a:custGeom>
              <a:solidFill>
                <a:srgbClr val="155FAF"/>
              </a:solidFill>
            </p:spPr>
            <p:txBody>
              <a:bodyPr/>
              <a:lstStyle/>
              <a:p>
                <a:endParaRPr lang="en-IE"/>
              </a:p>
            </p:txBody>
          </p:sp>
          <p:sp>
            <p:nvSpPr>
              <p:cNvPr id="21" name="TextBox 21"/>
              <p:cNvSpPr txBox="1"/>
              <p:nvPr/>
            </p:nvSpPr>
            <p:spPr>
              <a:xfrm>
                <a:off x="0" y="-47625"/>
                <a:ext cx="1038420" cy="454025"/>
              </a:xfrm>
              <a:prstGeom prst="rect">
                <a:avLst/>
              </a:prstGeom>
            </p:spPr>
            <p:txBody>
              <a:bodyPr lIns="50800" tIns="50800" rIns="50800" bIns="50800" rtlCol="0" anchor="ctr"/>
              <a:lstStyle/>
              <a:p>
                <a:pPr algn="ctr">
                  <a:lnSpc>
                    <a:spcPts val="2660"/>
                  </a:lnSpc>
                </a:pPr>
                <a:endParaRPr/>
              </a:p>
            </p:txBody>
          </p:sp>
        </p:grpSp>
        <p:sp>
          <p:nvSpPr>
            <p:cNvPr id="22" name="TextBox 22"/>
            <p:cNvSpPr txBox="1"/>
            <p:nvPr/>
          </p:nvSpPr>
          <p:spPr>
            <a:xfrm>
              <a:off x="6617608" y="3820112"/>
              <a:ext cx="1321609" cy="526787"/>
            </a:xfrm>
            <a:prstGeom prst="rect">
              <a:avLst/>
            </a:prstGeom>
          </p:spPr>
          <p:txBody>
            <a:bodyPr lIns="0" tIns="0" rIns="0" bIns="0" rtlCol="0" anchor="t">
              <a:spAutoFit/>
            </a:bodyPr>
            <a:lstStyle/>
            <a:p>
              <a:pPr algn="ctr">
                <a:lnSpc>
                  <a:spcPts val="1450"/>
                </a:lnSpc>
              </a:pPr>
              <a:r>
                <a:rPr lang="en-US" sz="1526">
                  <a:solidFill>
                    <a:srgbClr val="FFDE59"/>
                  </a:solidFill>
                  <a:latin typeface="Bobby Jones"/>
                  <a:ea typeface="Bobby Jones"/>
                  <a:cs typeface="Bobby Jones"/>
                  <a:sym typeface="Bobby Jones"/>
                </a:rPr>
                <a:t>Conduct an Experiment</a:t>
              </a:r>
            </a:p>
          </p:txBody>
        </p:sp>
        <p:sp>
          <p:nvSpPr>
            <p:cNvPr id="23" name="TextBox 23"/>
            <p:cNvSpPr txBox="1"/>
            <p:nvPr/>
          </p:nvSpPr>
          <p:spPr>
            <a:xfrm>
              <a:off x="5829452" y="3804889"/>
              <a:ext cx="788156" cy="604859"/>
            </a:xfrm>
            <a:prstGeom prst="rect">
              <a:avLst/>
            </a:prstGeom>
          </p:spPr>
          <p:txBody>
            <a:bodyPr lIns="0" tIns="0" rIns="0" bIns="0" rtlCol="0" anchor="t">
              <a:spAutoFit/>
            </a:bodyPr>
            <a:lstStyle/>
            <a:p>
              <a:pPr algn="ctr">
                <a:lnSpc>
                  <a:spcPts val="3197"/>
                </a:lnSpc>
              </a:pPr>
              <a:r>
                <a:rPr lang="en-US" sz="3365">
                  <a:solidFill>
                    <a:srgbClr val="FFDE59"/>
                  </a:solidFill>
                  <a:latin typeface="Bobby Jones"/>
                  <a:ea typeface="Bobby Jones"/>
                  <a:cs typeface="Bobby Jones"/>
                  <a:sym typeface="Bobby Jones"/>
                </a:rPr>
                <a:t>#3</a:t>
              </a:r>
            </a:p>
          </p:txBody>
        </p:sp>
        <p:sp>
          <p:nvSpPr>
            <p:cNvPr id="24" name="Freeform 24"/>
            <p:cNvSpPr/>
            <p:nvPr/>
          </p:nvSpPr>
          <p:spPr>
            <a:xfrm rot="9220820" flipH="1">
              <a:off x="6538150" y="2863197"/>
              <a:ext cx="633309" cy="454399"/>
            </a:xfrm>
            <a:custGeom>
              <a:avLst/>
              <a:gdLst/>
              <a:ahLst/>
              <a:cxnLst/>
              <a:rect l="l" t="t" r="r" b="b"/>
              <a:pathLst>
                <a:path w="633309" h="454399">
                  <a:moveTo>
                    <a:pt x="633310" y="0"/>
                  </a:moveTo>
                  <a:lnTo>
                    <a:pt x="0" y="0"/>
                  </a:lnTo>
                  <a:lnTo>
                    <a:pt x="0" y="454400"/>
                  </a:lnTo>
                  <a:lnTo>
                    <a:pt x="633310" y="454400"/>
                  </a:lnTo>
                  <a:lnTo>
                    <a:pt x="63331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IE"/>
            </a:p>
          </p:txBody>
        </p:sp>
        <p:sp>
          <p:nvSpPr>
            <p:cNvPr id="25" name="Freeform 25"/>
            <p:cNvSpPr/>
            <p:nvPr/>
          </p:nvSpPr>
          <p:spPr>
            <a:xfrm rot="-9910865" flipH="1">
              <a:off x="5929814" y="4717988"/>
              <a:ext cx="633309" cy="454399"/>
            </a:xfrm>
            <a:custGeom>
              <a:avLst/>
              <a:gdLst/>
              <a:ahLst/>
              <a:cxnLst/>
              <a:rect l="l" t="t" r="r" b="b"/>
              <a:pathLst>
                <a:path w="633309" h="454399">
                  <a:moveTo>
                    <a:pt x="633310" y="0"/>
                  </a:moveTo>
                  <a:lnTo>
                    <a:pt x="0" y="0"/>
                  </a:lnTo>
                  <a:lnTo>
                    <a:pt x="0" y="454399"/>
                  </a:lnTo>
                  <a:lnTo>
                    <a:pt x="633310" y="454399"/>
                  </a:lnTo>
                  <a:lnTo>
                    <a:pt x="63331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IE"/>
            </a:p>
          </p:txBody>
        </p:sp>
        <p:sp>
          <p:nvSpPr>
            <p:cNvPr id="26" name="Freeform 26"/>
            <p:cNvSpPr/>
            <p:nvPr/>
          </p:nvSpPr>
          <p:spPr>
            <a:xfrm rot="-8374319" flipH="1">
              <a:off x="1407179" y="4717988"/>
              <a:ext cx="633309" cy="454399"/>
            </a:xfrm>
            <a:custGeom>
              <a:avLst/>
              <a:gdLst/>
              <a:ahLst/>
              <a:cxnLst/>
              <a:rect l="l" t="t" r="r" b="b"/>
              <a:pathLst>
                <a:path w="633309" h="454399">
                  <a:moveTo>
                    <a:pt x="633309" y="0"/>
                  </a:moveTo>
                  <a:lnTo>
                    <a:pt x="0" y="0"/>
                  </a:lnTo>
                  <a:lnTo>
                    <a:pt x="0" y="454399"/>
                  </a:lnTo>
                  <a:lnTo>
                    <a:pt x="633309" y="454399"/>
                  </a:lnTo>
                  <a:lnTo>
                    <a:pt x="633309" y="0"/>
                  </a:lnTo>
                  <a:close/>
                </a:path>
              </a:pathLst>
            </a:custGeom>
            <a:blipFill>
              <a:blip>
                <a:alphaModFix amt="31000"/>
                <a:extLst>
                  <a:ext uri="{96DAC541-7B7A-43D3-8B79-37D633B846F1}">
                    <asvg:svgBlip xmlns:asvg="http://schemas.microsoft.com/office/drawing/2016/SVG/main" r:embed="rId2"/>
                  </a:ext>
                </a:extLst>
              </a:blip>
              <a:stretch>
                <a:fillRect/>
              </a:stretch>
            </a:blipFill>
          </p:spPr>
          <p:txBody>
            <a:bodyPr/>
            <a:lstStyle/>
            <a:p>
              <a:endParaRPr lang="en-IE"/>
            </a:p>
          </p:txBody>
        </p:sp>
        <p:sp>
          <p:nvSpPr>
            <p:cNvPr id="27" name="Freeform 27"/>
            <p:cNvSpPr/>
            <p:nvPr/>
          </p:nvSpPr>
          <p:spPr>
            <a:xfrm rot="-2405892" flipH="1">
              <a:off x="831001" y="2877195"/>
              <a:ext cx="633309" cy="454399"/>
            </a:xfrm>
            <a:custGeom>
              <a:avLst/>
              <a:gdLst/>
              <a:ahLst/>
              <a:cxnLst/>
              <a:rect l="l" t="t" r="r" b="b"/>
              <a:pathLst>
                <a:path w="633309" h="454399">
                  <a:moveTo>
                    <a:pt x="633310" y="0"/>
                  </a:moveTo>
                  <a:lnTo>
                    <a:pt x="0" y="0"/>
                  </a:lnTo>
                  <a:lnTo>
                    <a:pt x="0" y="454399"/>
                  </a:lnTo>
                  <a:lnTo>
                    <a:pt x="633310" y="454399"/>
                  </a:lnTo>
                  <a:lnTo>
                    <a:pt x="633310" y="0"/>
                  </a:lnTo>
                  <a:close/>
                </a:path>
              </a:pathLst>
            </a:custGeom>
            <a:blipFill>
              <a:blip>
                <a:alphaModFix amt="31000"/>
                <a:extLst>
                  <a:ext uri="{96DAC541-7B7A-43D3-8B79-37D633B846F1}">
                    <asvg:svgBlip xmlns:asvg="http://schemas.microsoft.com/office/drawing/2016/SVG/main" r:embed="rId2"/>
                  </a:ext>
                </a:extLst>
              </a:blip>
              <a:stretch>
                <a:fillRect/>
              </a:stretch>
            </a:blipFill>
          </p:spPr>
          <p:txBody>
            <a:bodyPr/>
            <a:lstStyle/>
            <a:p>
              <a:endParaRPr lang="en-IE"/>
            </a:p>
          </p:txBody>
        </p:sp>
        <p:sp>
          <p:nvSpPr>
            <p:cNvPr id="28" name="Freeform 28"/>
            <p:cNvSpPr/>
            <p:nvPr/>
          </p:nvSpPr>
          <p:spPr>
            <a:xfrm rot="889134" flipH="1">
              <a:off x="1583795" y="996672"/>
              <a:ext cx="633309" cy="454399"/>
            </a:xfrm>
            <a:custGeom>
              <a:avLst/>
              <a:gdLst/>
              <a:ahLst/>
              <a:cxnLst/>
              <a:rect l="l" t="t" r="r" b="b"/>
              <a:pathLst>
                <a:path w="633309" h="454399">
                  <a:moveTo>
                    <a:pt x="633309" y="0"/>
                  </a:moveTo>
                  <a:lnTo>
                    <a:pt x="0" y="0"/>
                  </a:lnTo>
                  <a:lnTo>
                    <a:pt x="0" y="454399"/>
                  </a:lnTo>
                  <a:lnTo>
                    <a:pt x="633309" y="454399"/>
                  </a:lnTo>
                  <a:lnTo>
                    <a:pt x="633309" y="0"/>
                  </a:lnTo>
                  <a:close/>
                </a:path>
              </a:pathLst>
            </a:custGeom>
            <a:blipFill>
              <a:blip>
                <a:alphaModFix amt="30000"/>
                <a:extLst>
                  <a:ext uri="{96DAC541-7B7A-43D3-8B79-37D633B846F1}">
                    <asvg:svgBlip xmlns:asvg="http://schemas.microsoft.com/office/drawing/2016/SVG/main" r:embed="rId2"/>
                  </a:ext>
                </a:extLst>
              </a:blip>
              <a:stretch>
                <a:fillRect/>
              </a:stretch>
            </a:blipFill>
          </p:spPr>
          <p:txBody>
            <a:bodyPr/>
            <a:lstStyle/>
            <a:p>
              <a:endParaRPr lang="en-IE"/>
            </a:p>
          </p:txBody>
        </p:sp>
        <p:grpSp>
          <p:nvGrpSpPr>
            <p:cNvPr id="29" name="Group 29"/>
            <p:cNvGrpSpPr/>
            <p:nvPr/>
          </p:nvGrpSpPr>
          <p:grpSpPr>
            <a:xfrm>
              <a:off x="2848680" y="857309"/>
              <a:ext cx="2362074" cy="924430"/>
              <a:chOff x="0" y="0"/>
              <a:chExt cx="1038420" cy="406400"/>
            </a:xfrm>
          </p:grpSpPr>
          <p:sp>
            <p:nvSpPr>
              <p:cNvPr id="30" name="Freeform 30"/>
              <p:cNvSpPr/>
              <p:nvPr/>
            </p:nvSpPr>
            <p:spPr>
              <a:xfrm>
                <a:off x="0" y="0"/>
                <a:ext cx="1038421" cy="406400"/>
              </a:xfrm>
              <a:custGeom>
                <a:avLst/>
                <a:gdLst/>
                <a:ahLst/>
                <a:cxnLst/>
                <a:rect l="l" t="t" r="r" b="b"/>
                <a:pathLst>
                  <a:path w="1038421" h="406400">
                    <a:moveTo>
                      <a:pt x="51053" y="0"/>
                    </a:moveTo>
                    <a:lnTo>
                      <a:pt x="987367" y="0"/>
                    </a:lnTo>
                    <a:cubicBezTo>
                      <a:pt x="1000908" y="0"/>
                      <a:pt x="1013893" y="5379"/>
                      <a:pt x="1023467" y="14953"/>
                    </a:cubicBezTo>
                    <a:cubicBezTo>
                      <a:pt x="1033042" y="24527"/>
                      <a:pt x="1038421" y="37513"/>
                      <a:pt x="1038421" y="51053"/>
                    </a:cubicBezTo>
                    <a:lnTo>
                      <a:pt x="1038421" y="355347"/>
                    </a:lnTo>
                    <a:cubicBezTo>
                      <a:pt x="1038421" y="368887"/>
                      <a:pt x="1033042" y="381873"/>
                      <a:pt x="1023467" y="391447"/>
                    </a:cubicBezTo>
                    <a:cubicBezTo>
                      <a:pt x="1013893" y="401021"/>
                      <a:pt x="1000908" y="406400"/>
                      <a:pt x="987367" y="406400"/>
                    </a:cubicBezTo>
                    <a:lnTo>
                      <a:pt x="51053" y="406400"/>
                    </a:lnTo>
                    <a:cubicBezTo>
                      <a:pt x="37513" y="406400"/>
                      <a:pt x="24527" y="401021"/>
                      <a:pt x="14953" y="391447"/>
                    </a:cubicBezTo>
                    <a:cubicBezTo>
                      <a:pt x="5379" y="381873"/>
                      <a:pt x="0" y="368887"/>
                      <a:pt x="0" y="355347"/>
                    </a:cubicBezTo>
                    <a:lnTo>
                      <a:pt x="0" y="51053"/>
                    </a:lnTo>
                    <a:cubicBezTo>
                      <a:pt x="0" y="37513"/>
                      <a:pt x="5379" y="24527"/>
                      <a:pt x="14953" y="14953"/>
                    </a:cubicBezTo>
                    <a:cubicBezTo>
                      <a:pt x="24527" y="5379"/>
                      <a:pt x="37513" y="0"/>
                      <a:pt x="51053" y="0"/>
                    </a:cubicBezTo>
                    <a:close/>
                  </a:path>
                </a:pathLst>
              </a:custGeom>
              <a:solidFill>
                <a:srgbClr val="155FAF"/>
              </a:solidFill>
            </p:spPr>
            <p:txBody>
              <a:bodyPr/>
              <a:lstStyle/>
              <a:p>
                <a:endParaRPr lang="en-IE"/>
              </a:p>
            </p:txBody>
          </p:sp>
          <p:sp>
            <p:nvSpPr>
              <p:cNvPr id="31" name="TextBox 31"/>
              <p:cNvSpPr txBox="1"/>
              <p:nvPr/>
            </p:nvSpPr>
            <p:spPr>
              <a:xfrm>
                <a:off x="0" y="-47625"/>
                <a:ext cx="1038420" cy="454025"/>
              </a:xfrm>
              <a:prstGeom prst="rect">
                <a:avLst/>
              </a:prstGeom>
            </p:spPr>
            <p:txBody>
              <a:bodyPr lIns="50800" tIns="50800" rIns="50800" bIns="50800" rtlCol="0" anchor="ctr"/>
              <a:lstStyle/>
              <a:p>
                <a:pPr algn="ctr">
                  <a:lnSpc>
                    <a:spcPts val="2660"/>
                  </a:lnSpc>
                </a:pPr>
                <a:endParaRPr/>
              </a:p>
            </p:txBody>
          </p:sp>
        </p:grpSp>
        <p:sp>
          <p:nvSpPr>
            <p:cNvPr id="32" name="TextBox 32"/>
            <p:cNvSpPr txBox="1"/>
            <p:nvPr/>
          </p:nvSpPr>
          <p:spPr>
            <a:xfrm>
              <a:off x="3762990" y="1008998"/>
              <a:ext cx="1321609" cy="659153"/>
            </a:xfrm>
            <a:prstGeom prst="rect">
              <a:avLst/>
            </a:prstGeom>
          </p:spPr>
          <p:txBody>
            <a:bodyPr lIns="0" tIns="0" rIns="0" bIns="0" rtlCol="0" anchor="t">
              <a:spAutoFit/>
            </a:bodyPr>
            <a:lstStyle/>
            <a:p>
              <a:pPr algn="ctr">
                <a:lnSpc>
                  <a:spcPts val="1834"/>
                </a:lnSpc>
              </a:pPr>
              <a:r>
                <a:rPr lang="en-US" sz="1930">
                  <a:solidFill>
                    <a:srgbClr val="FFDE59"/>
                  </a:solidFill>
                  <a:latin typeface="Bobby Jones"/>
                  <a:ea typeface="Bobby Jones"/>
                  <a:cs typeface="Bobby Jones"/>
                  <a:sym typeface="Bobby Jones"/>
                </a:rPr>
                <a:t>Ask a Question</a:t>
              </a:r>
            </a:p>
          </p:txBody>
        </p:sp>
        <p:sp>
          <p:nvSpPr>
            <p:cNvPr id="33" name="TextBox 33"/>
            <p:cNvSpPr txBox="1"/>
            <p:nvPr/>
          </p:nvSpPr>
          <p:spPr>
            <a:xfrm>
              <a:off x="2974834" y="1055195"/>
              <a:ext cx="788156" cy="604859"/>
            </a:xfrm>
            <a:prstGeom prst="rect">
              <a:avLst/>
            </a:prstGeom>
          </p:spPr>
          <p:txBody>
            <a:bodyPr lIns="0" tIns="0" rIns="0" bIns="0" rtlCol="0" anchor="t">
              <a:spAutoFit/>
            </a:bodyPr>
            <a:lstStyle/>
            <a:p>
              <a:pPr algn="ctr">
                <a:lnSpc>
                  <a:spcPts val="3197"/>
                </a:lnSpc>
              </a:pPr>
              <a:r>
                <a:rPr lang="en-US" sz="3365">
                  <a:solidFill>
                    <a:srgbClr val="FFDE59"/>
                  </a:solidFill>
                  <a:latin typeface="Bobby Jones"/>
                  <a:ea typeface="Bobby Jones"/>
                  <a:cs typeface="Bobby Jones"/>
                  <a:sym typeface="Bobby Jones"/>
                </a:rPr>
                <a:t>#1</a:t>
              </a:r>
            </a:p>
          </p:txBody>
        </p:sp>
        <p:grpSp>
          <p:nvGrpSpPr>
            <p:cNvPr id="34" name="Group 34"/>
            <p:cNvGrpSpPr/>
            <p:nvPr/>
          </p:nvGrpSpPr>
          <p:grpSpPr>
            <a:xfrm>
              <a:off x="2854617" y="4399055"/>
              <a:ext cx="2362074" cy="924430"/>
              <a:chOff x="0" y="0"/>
              <a:chExt cx="1038420" cy="406400"/>
            </a:xfrm>
          </p:grpSpPr>
          <p:sp>
            <p:nvSpPr>
              <p:cNvPr id="35" name="Freeform 35"/>
              <p:cNvSpPr/>
              <p:nvPr/>
            </p:nvSpPr>
            <p:spPr>
              <a:xfrm>
                <a:off x="0" y="0"/>
                <a:ext cx="1038421" cy="406400"/>
              </a:xfrm>
              <a:custGeom>
                <a:avLst/>
                <a:gdLst/>
                <a:ahLst/>
                <a:cxnLst/>
                <a:rect l="l" t="t" r="r" b="b"/>
                <a:pathLst>
                  <a:path w="1038421" h="406400">
                    <a:moveTo>
                      <a:pt x="51053" y="0"/>
                    </a:moveTo>
                    <a:lnTo>
                      <a:pt x="987367" y="0"/>
                    </a:lnTo>
                    <a:cubicBezTo>
                      <a:pt x="1000908" y="0"/>
                      <a:pt x="1013893" y="5379"/>
                      <a:pt x="1023467" y="14953"/>
                    </a:cubicBezTo>
                    <a:cubicBezTo>
                      <a:pt x="1033042" y="24527"/>
                      <a:pt x="1038421" y="37513"/>
                      <a:pt x="1038421" y="51053"/>
                    </a:cubicBezTo>
                    <a:lnTo>
                      <a:pt x="1038421" y="355347"/>
                    </a:lnTo>
                    <a:cubicBezTo>
                      <a:pt x="1038421" y="368887"/>
                      <a:pt x="1033042" y="381873"/>
                      <a:pt x="1023467" y="391447"/>
                    </a:cubicBezTo>
                    <a:cubicBezTo>
                      <a:pt x="1013893" y="401021"/>
                      <a:pt x="1000908" y="406400"/>
                      <a:pt x="987367" y="406400"/>
                    </a:cubicBezTo>
                    <a:lnTo>
                      <a:pt x="51053" y="406400"/>
                    </a:lnTo>
                    <a:cubicBezTo>
                      <a:pt x="37513" y="406400"/>
                      <a:pt x="24527" y="401021"/>
                      <a:pt x="14953" y="391447"/>
                    </a:cubicBezTo>
                    <a:cubicBezTo>
                      <a:pt x="5379" y="381873"/>
                      <a:pt x="0" y="368887"/>
                      <a:pt x="0" y="355347"/>
                    </a:cubicBezTo>
                    <a:lnTo>
                      <a:pt x="0" y="51053"/>
                    </a:lnTo>
                    <a:cubicBezTo>
                      <a:pt x="0" y="37513"/>
                      <a:pt x="5379" y="24527"/>
                      <a:pt x="14953" y="14953"/>
                    </a:cubicBezTo>
                    <a:cubicBezTo>
                      <a:pt x="24527" y="5379"/>
                      <a:pt x="37513" y="0"/>
                      <a:pt x="51053" y="0"/>
                    </a:cubicBezTo>
                    <a:close/>
                  </a:path>
                </a:pathLst>
              </a:custGeom>
              <a:solidFill>
                <a:srgbClr val="4B97DF">
                  <a:alpha val="29804"/>
                </a:srgbClr>
              </a:solidFill>
            </p:spPr>
            <p:txBody>
              <a:bodyPr/>
              <a:lstStyle/>
              <a:p>
                <a:endParaRPr lang="en-IE"/>
              </a:p>
            </p:txBody>
          </p:sp>
          <p:sp>
            <p:nvSpPr>
              <p:cNvPr id="36" name="TextBox 36"/>
              <p:cNvSpPr txBox="1"/>
              <p:nvPr/>
            </p:nvSpPr>
            <p:spPr>
              <a:xfrm>
                <a:off x="0" y="-47625"/>
                <a:ext cx="1038420" cy="454025"/>
              </a:xfrm>
              <a:prstGeom prst="rect">
                <a:avLst/>
              </a:prstGeom>
            </p:spPr>
            <p:txBody>
              <a:bodyPr lIns="50800" tIns="50800" rIns="50800" bIns="50800" rtlCol="0" anchor="ctr"/>
              <a:lstStyle/>
              <a:p>
                <a:pPr algn="ctr">
                  <a:lnSpc>
                    <a:spcPts val="2660"/>
                  </a:lnSpc>
                </a:pPr>
                <a:endParaRPr/>
              </a:p>
            </p:txBody>
          </p:sp>
        </p:grpSp>
        <p:sp>
          <p:nvSpPr>
            <p:cNvPr id="37" name="TextBox 37"/>
            <p:cNvSpPr txBox="1"/>
            <p:nvPr/>
          </p:nvSpPr>
          <p:spPr>
            <a:xfrm>
              <a:off x="3745271" y="4550743"/>
              <a:ext cx="1321609" cy="659153"/>
            </a:xfrm>
            <a:prstGeom prst="rect">
              <a:avLst/>
            </a:prstGeom>
          </p:spPr>
          <p:txBody>
            <a:bodyPr lIns="0" tIns="0" rIns="0" bIns="0" rtlCol="0" anchor="t">
              <a:spAutoFit/>
            </a:bodyPr>
            <a:lstStyle/>
            <a:p>
              <a:pPr algn="ctr">
                <a:lnSpc>
                  <a:spcPts val="1834"/>
                </a:lnSpc>
              </a:pPr>
              <a:r>
                <a:rPr lang="en-US" sz="1930">
                  <a:solidFill>
                    <a:srgbClr val="FFDE59">
                      <a:alpha val="29804"/>
                    </a:srgbClr>
                  </a:solidFill>
                  <a:latin typeface="Bobby Jones"/>
                  <a:ea typeface="Bobby Jones"/>
                  <a:cs typeface="Bobby Jones"/>
                  <a:sym typeface="Bobby Jones"/>
                </a:rPr>
                <a:t>Collect Data</a:t>
              </a:r>
            </a:p>
          </p:txBody>
        </p:sp>
        <p:sp>
          <p:nvSpPr>
            <p:cNvPr id="38" name="TextBox 38"/>
            <p:cNvSpPr txBox="1"/>
            <p:nvPr/>
          </p:nvSpPr>
          <p:spPr>
            <a:xfrm>
              <a:off x="2957115" y="4596940"/>
              <a:ext cx="788156" cy="604859"/>
            </a:xfrm>
            <a:prstGeom prst="rect">
              <a:avLst/>
            </a:prstGeom>
          </p:spPr>
          <p:txBody>
            <a:bodyPr lIns="0" tIns="0" rIns="0" bIns="0" rtlCol="0" anchor="t">
              <a:spAutoFit/>
            </a:bodyPr>
            <a:lstStyle/>
            <a:p>
              <a:pPr algn="ctr">
                <a:lnSpc>
                  <a:spcPts val="3197"/>
                </a:lnSpc>
              </a:pPr>
              <a:r>
                <a:rPr lang="en-US" sz="3365">
                  <a:solidFill>
                    <a:srgbClr val="FFDE59">
                      <a:alpha val="29804"/>
                    </a:srgbClr>
                  </a:solidFill>
                  <a:latin typeface="Bobby Jones"/>
                  <a:ea typeface="Bobby Jones"/>
                  <a:cs typeface="Bobby Jones"/>
                  <a:sym typeface="Bobby Jones"/>
                </a:rPr>
                <a:t>#4</a:t>
              </a:r>
            </a:p>
          </p:txBody>
        </p:sp>
        <p:sp>
          <p:nvSpPr>
            <p:cNvPr id="39" name="TextBox 39"/>
            <p:cNvSpPr txBox="1"/>
            <p:nvPr/>
          </p:nvSpPr>
          <p:spPr>
            <a:xfrm>
              <a:off x="597077" y="57150"/>
              <a:ext cx="7083729" cy="505877"/>
            </a:xfrm>
            <a:prstGeom prst="rect">
              <a:avLst/>
            </a:prstGeom>
          </p:spPr>
          <p:txBody>
            <a:bodyPr lIns="0" tIns="0" rIns="0" bIns="0" rtlCol="0" anchor="t">
              <a:spAutoFit/>
            </a:bodyPr>
            <a:lstStyle/>
            <a:p>
              <a:pPr algn="ctr">
                <a:lnSpc>
                  <a:spcPts val="2646"/>
                </a:lnSpc>
              </a:pPr>
              <a:r>
                <a:rPr lang="en-US" sz="2785">
                  <a:solidFill>
                    <a:srgbClr val="155FAF"/>
                  </a:solidFill>
                  <a:latin typeface="Bobby Jones"/>
                  <a:ea typeface="Bobby Jones"/>
                  <a:cs typeface="Bobby Jones"/>
                  <a:sym typeface="Bobby Jones"/>
                </a:rPr>
                <a:t>The scientific method</a:t>
              </a:r>
            </a:p>
          </p:txBody>
        </p:sp>
      </p:grpSp>
      <p:grpSp>
        <p:nvGrpSpPr>
          <p:cNvPr id="40" name="Group 40"/>
          <p:cNvGrpSpPr/>
          <p:nvPr/>
        </p:nvGrpSpPr>
        <p:grpSpPr>
          <a:xfrm>
            <a:off x="8443146" y="337166"/>
            <a:ext cx="9024325" cy="9612669"/>
            <a:chOff x="0" y="0"/>
            <a:chExt cx="2376777" cy="2531732"/>
          </a:xfrm>
        </p:grpSpPr>
        <p:sp>
          <p:nvSpPr>
            <p:cNvPr id="41" name="Freeform 41"/>
            <p:cNvSpPr/>
            <p:nvPr/>
          </p:nvSpPr>
          <p:spPr>
            <a:xfrm>
              <a:off x="0" y="0"/>
              <a:ext cx="2376777" cy="2531732"/>
            </a:xfrm>
            <a:custGeom>
              <a:avLst/>
              <a:gdLst/>
              <a:ahLst/>
              <a:cxnLst/>
              <a:rect l="l" t="t" r="r" b="b"/>
              <a:pathLst>
                <a:path w="2376777" h="2531732">
                  <a:moveTo>
                    <a:pt x="43753" y="0"/>
                  </a:moveTo>
                  <a:lnTo>
                    <a:pt x="2333024" y="0"/>
                  </a:lnTo>
                  <a:cubicBezTo>
                    <a:pt x="2344628" y="0"/>
                    <a:pt x="2355757" y="4610"/>
                    <a:pt x="2363962" y="12815"/>
                  </a:cubicBezTo>
                  <a:cubicBezTo>
                    <a:pt x="2372167" y="21020"/>
                    <a:pt x="2376777" y="32149"/>
                    <a:pt x="2376777" y="43753"/>
                  </a:cubicBezTo>
                  <a:lnTo>
                    <a:pt x="2376777" y="2487979"/>
                  </a:lnTo>
                  <a:cubicBezTo>
                    <a:pt x="2376777" y="2499583"/>
                    <a:pt x="2372167" y="2510712"/>
                    <a:pt x="2363962" y="2518917"/>
                  </a:cubicBezTo>
                  <a:cubicBezTo>
                    <a:pt x="2355757" y="2527122"/>
                    <a:pt x="2344628" y="2531732"/>
                    <a:pt x="2333024" y="2531732"/>
                  </a:cubicBezTo>
                  <a:lnTo>
                    <a:pt x="43753" y="2531732"/>
                  </a:lnTo>
                  <a:cubicBezTo>
                    <a:pt x="32149" y="2531732"/>
                    <a:pt x="21020" y="2527122"/>
                    <a:pt x="12815" y="2518917"/>
                  </a:cubicBezTo>
                  <a:cubicBezTo>
                    <a:pt x="4610" y="2510712"/>
                    <a:pt x="0" y="2499583"/>
                    <a:pt x="0" y="2487979"/>
                  </a:cubicBezTo>
                  <a:lnTo>
                    <a:pt x="0" y="43753"/>
                  </a:lnTo>
                  <a:cubicBezTo>
                    <a:pt x="0" y="32149"/>
                    <a:pt x="4610" y="21020"/>
                    <a:pt x="12815" y="12815"/>
                  </a:cubicBezTo>
                  <a:cubicBezTo>
                    <a:pt x="21020" y="4610"/>
                    <a:pt x="32149" y="0"/>
                    <a:pt x="43753" y="0"/>
                  </a:cubicBezTo>
                  <a:close/>
                </a:path>
              </a:pathLst>
            </a:custGeom>
            <a:solidFill>
              <a:srgbClr val="155FAF"/>
            </a:solidFill>
            <a:ln cap="rnd">
              <a:noFill/>
              <a:prstDash val="sysDot"/>
              <a:round/>
            </a:ln>
          </p:spPr>
          <p:txBody>
            <a:bodyPr/>
            <a:lstStyle/>
            <a:p>
              <a:endParaRPr lang="en-IE"/>
            </a:p>
          </p:txBody>
        </p:sp>
        <p:sp>
          <p:nvSpPr>
            <p:cNvPr id="42" name="TextBox 42"/>
            <p:cNvSpPr txBox="1"/>
            <p:nvPr/>
          </p:nvSpPr>
          <p:spPr>
            <a:xfrm>
              <a:off x="0" y="-47625"/>
              <a:ext cx="2376777" cy="2579357"/>
            </a:xfrm>
            <a:prstGeom prst="rect">
              <a:avLst/>
            </a:prstGeom>
          </p:spPr>
          <p:txBody>
            <a:bodyPr lIns="50800" tIns="50800" rIns="50800" bIns="50800" rtlCol="0" anchor="ctr"/>
            <a:lstStyle/>
            <a:p>
              <a:pPr algn="ctr">
                <a:lnSpc>
                  <a:spcPts val="2659"/>
                </a:lnSpc>
              </a:pPr>
              <a:endParaRPr/>
            </a:p>
          </p:txBody>
        </p:sp>
      </p:grpSp>
      <p:sp>
        <p:nvSpPr>
          <p:cNvPr id="43" name="TextBox 43"/>
          <p:cNvSpPr txBox="1"/>
          <p:nvPr/>
        </p:nvSpPr>
        <p:spPr>
          <a:xfrm>
            <a:off x="9379939" y="857105"/>
            <a:ext cx="8908061" cy="806468"/>
          </a:xfrm>
          <a:prstGeom prst="rect">
            <a:avLst/>
          </a:prstGeom>
        </p:spPr>
        <p:txBody>
          <a:bodyPr lIns="0" tIns="0" rIns="0" bIns="0" rtlCol="0" anchor="t">
            <a:spAutoFit/>
          </a:bodyPr>
          <a:lstStyle/>
          <a:p>
            <a:pPr algn="l">
              <a:lnSpc>
                <a:spcPts val="5890"/>
              </a:lnSpc>
            </a:pPr>
            <a:r>
              <a:rPr lang="en-US" sz="6200">
                <a:solidFill>
                  <a:srgbClr val="FFDE59"/>
                </a:solidFill>
                <a:latin typeface="Bobby Jones"/>
                <a:ea typeface="Bobby Jones"/>
                <a:cs typeface="Bobby Jones"/>
                <a:sym typeface="Bobby Jones"/>
              </a:rPr>
              <a:t>Next steps</a:t>
            </a:r>
          </a:p>
        </p:txBody>
      </p:sp>
      <p:sp>
        <p:nvSpPr>
          <p:cNvPr id="44" name="TextBox 44"/>
          <p:cNvSpPr txBox="1"/>
          <p:nvPr/>
        </p:nvSpPr>
        <p:spPr>
          <a:xfrm>
            <a:off x="9379939" y="1758663"/>
            <a:ext cx="7879361" cy="7634478"/>
          </a:xfrm>
          <a:prstGeom prst="rect">
            <a:avLst/>
          </a:prstGeom>
        </p:spPr>
        <p:txBody>
          <a:bodyPr lIns="0" tIns="0" rIns="0" bIns="0" rtlCol="0" anchor="t">
            <a:spAutoFit/>
          </a:bodyPr>
          <a:lstStyle/>
          <a:p>
            <a:pPr algn="l">
              <a:lnSpc>
                <a:spcPts val="5502"/>
              </a:lnSpc>
            </a:pPr>
            <a:r>
              <a:rPr lang="en-US" sz="3929">
                <a:solidFill>
                  <a:srgbClr val="FFDE59"/>
                </a:solidFill>
                <a:latin typeface="Glacial Indifference"/>
                <a:ea typeface="Glacial Indifference"/>
                <a:cs typeface="Glacial Indifference"/>
                <a:sym typeface="Glacial Indifference"/>
              </a:rPr>
              <a:t>We’ve looked at the first 3 steps in the </a:t>
            </a:r>
            <a:r>
              <a:rPr lang="en-US" sz="3929" b="1">
                <a:solidFill>
                  <a:srgbClr val="FFDE59"/>
                </a:solidFill>
                <a:latin typeface="Glacial Indifference Bold"/>
                <a:ea typeface="Glacial Indifference Bold"/>
                <a:cs typeface="Glacial Indifference Bold"/>
                <a:sym typeface="Glacial Indifference Bold"/>
              </a:rPr>
              <a:t>Scientific Method</a:t>
            </a:r>
            <a:r>
              <a:rPr lang="en-US" sz="3929">
                <a:solidFill>
                  <a:srgbClr val="FFDE59"/>
                </a:solidFill>
                <a:latin typeface="Glacial Indifference"/>
                <a:ea typeface="Glacial Indifference"/>
                <a:cs typeface="Glacial Indifference"/>
                <a:sym typeface="Glacial Indifference"/>
              </a:rPr>
              <a:t>.</a:t>
            </a:r>
          </a:p>
          <a:p>
            <a:pPr algn="l">
              <a:lnSpc>
                <a:spcPts val="5502"/>
              </a:lnSpc>
            </a:pPr>
            <a:endParaRPr lang="en-US" sz="3929">
              <a:solidFill>
                <a:srgbClr val="FFDE59"/>
              </a:solidFill>
              <a:latin typeface="Glacial Indifference"/>
              <a:ea typeface="Glacial Indifference"/>
              <a:cs typeface="Glacial Indifference"/>
              <a:sym typeface="Glacial Indifference"/>
            </a:endParaRPr>
          </a:p>
          <a:p>
            <a:pPr algn="l">
              <a:lnSpc>
                <a:spcPts val="5502"/>
              </a:lnSpc>
            </a:pPr>
            <a:r>
              <a:rPr lang="en-US" sz="3929">
                <a:solidFill>
                  <a:srgbClr val="FFDE59"/>
                </a:solidFill>
                <a:latin typeface="Glacial Indifference"/>
                <a:ea typeface="Glacial Indifference"/>
                <a:cs typeface="Glacial Indifference"/>
                <a:sym typeface="Glacial Indifference"/>
              </a:rPr>
              <a:t>You now have:</a:t>
            </a:r>
          </a:p>
          <a:p>
            <a:pPr marL="848487" lvl="1" indent="-424243" algn="l">
              <a:lnSpc>
                <a:spcPts val="5502"/>
              </a:lnSpc>
              <a:buFont typeface="Arial"/>
              <a:buChar char="•"/>
            </a:pPr>
            <a:r>
              <a:rPr lang="en-US" sz="3929" b="1">
                <a:solidFill>
                  <a:srgbClr val="FFDE59"/>
                </a:solidFill>
                <a:latin typeface="Glacial Indifference Bold"/>
                <a:ea typeface="Glacial Indifference Bold"/>
                <a:cs typeface="Glacial Indifference Bold"/>
                <a:sym typeface="Glacial Indifference Bold"/>
              </a:rPr>
              <a:t>research questions</a:t>
            </a:r>
            <a:r>
              <a:rPr lang="en-US" sz="3929">
                <a:solidFill>
                  <a:srgbClr val="FFDE59"/>
                </a:solidFill>
                <a:latin typeface="Glacial Indifference"/>
                <a:ea typeface="Glacial Indifference"/>
                <a:cs typeface="Glacial Indifference"/>
                <a:sym typeface="Glacial Indifference"/>
              </a:rPr>
              <a:t> about the challenge Liam and Lisa face on their farm</a:t>
            </a:r>
          </a:p>
          <a:p>
            <a:pPr marL="848487" lvl="1" indent="-424243" algn="l">
              <a:lnSpc>
                <a:spcPts val="5502"/>
              </a:lnSpc>
              <a:buFont typeface="Arial"/>
              <a:buChar char="•"/>
            </a:pPr>
            <a:r>
              <a:rPr lang="en-US" sz="3929">
                <a:solidFill>
                  <a:srgbClr val="FFDE59"/>
                </a:solidFill>
                <a:latin typeface="Glacial Indifference"/>
                <a:ea typeface="Glacial Indifference"/>
                <a:cs typeface="Glacial Indifference"/>
                <a:sym typeface="Glacial Indifference"/>
              </a:rPr>
              <a:t>a </a:t>
            </a:r>
            <a:r>
              <a:rPr lang="en-US" sz="3929" b="1">
                <a:solidFill>
                  <a:srgbClr val="FFDE59"/>
                </a:solidFill>
                <a:latin typeface="Glacial Indifference Bold"/>
                <a:ea typeface="Glacial Indifference Bold"/>
                <a:cs typeface="Glacial Indifference Bold"/>
                <a:sym typeface="Glacial Indifference Bold"/>
              </a:rPr>
              <a:t>hypothesis</a:t>
            </a:r>
            <a:r>
              <a:rPr lang="en-US" sz="3929">
                <a:solidFill>
                  <a:srgbClr val="FFDE59"/>
                </a:solidFill>
                <a:latin typeface="Glacial Indifference"/>
                <a:ea typeface="Glacial Indifference"/>
                <a:cs typeface="Glacial Indifference"/>
                <a:sym typeface="Glacial Indifference"/>
              </a:rPr>
              <a:t> to </a:t>
            </a:r>
            <a:r>
              <a:rPr lang="en-US" sz="3929" b="1">
                <a:solidFill>
                  <a:srgbClr val="FFDE59"/>
                </a:solidFill>
                <a:latin typeface="Glacial Indifference Bold"/>
                <a:ea typeface="Glacial Indifference Bold"/>
                <a:cs typeface="Glacial Indifference Bold"/>
                <a:sym typeface="Glacial Indifference Bold"/>
              </a:rPr>
              <a:t>test</a:t>
            </a:r>
            <a:r>
              <a:rPr lang="en-US" sz="3929">
                <a:solidFill>
                  <a:srgbClr val="FFDE59"/>
                </a:solidFill>
                <a:latin typeface="Glacial Indifference"/>
                <a:ea typeface="Glacial Indifference"/>
                <a:cs typeface="Glacial Indifference"/>
                <a:sym typeface="Glacial Indifference"/>
              </a:rPr>
              <a:t> </a:t>
            </a:r>
          </a:p>
          <a:p>
            <a:pPr algn="l">
              <a:lnSpc>
                <a:spcPts val="5502"/>
              </a:lnSpc>
            </a:pPr>
            <a:endParaRPr lang="en-US" sz="3929">
              <a:solidFill>
                <a:srgbClr val="FFDE59"/>
              </a:solidFill>
              <a:latin typeface="Glacial Indifference"/>
              <a:ea typeface="Glacial Indifference"/>
              <a:cs typeface="Glacial Indifference"/>
              <a:sym typeface="Glacial Indifference"/>
            </a:endParaRPr>
          </a:p>
          <a:p>
            <a:pPr algn="l">
              <a:lnSpc>
                <a:spcPts val="5502"/>
              </a:lnSpc>
            </a:pPr>
            <a:r>
              <a:rPr lang="en-US" sz="3929">
                <a:solidFill>
                  <a:srgbClr val="FFDE59"/>
                </a:solidFill>
                <a:latin typeface="Glacial Indifference"/>
                <a:ea typeface="Glacial Indifference"/>
                <a:cs typeface="Glacial Indifference"/>
                <a:sym typeface="Glacial Indifference"/>
              </a:rPr>
              <a:t>In the next session you will set up and start your </a:t>
            </a:r>
            <a:r>
              <a:rPr lang="en-US" sz="3929" b="1">
                <a:solidFill>
                  <a:srgbClr val="FFDE59"/>
                </a:solidFill>
                <a:latin typeface="Glacial Indifference Bold"/>
                <a:ea typeface="Glacial Indifference Bold"/>
                <a:cs typeface="Glacial Indifference Bold"/>
                <a:sym typeface="Glacial Indifference Bold"/>
              </a:rPr>
              <a:t>experiment</a:t>
            </a:r>
            <a:r>
              <a:rPr lang="en-US" sz="3929">
                <a:solidFill>
                  <a:srgbClr val="FFDE59"/>
                </a:solidFill>
                <a:latin typeface="Glacial Indifference"/>
                <a:ea typeface="Glacial Indifference"/>
                <a:cs typeface="Glacial Indifference"/>
                <a:sym typeface="Glacial Indifference"/>
              </a:rPr>
              <a: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241238" y="0"/>
            <a:ext cx="16361087" cy="2128801"/>
            <a:chOff x="0" y="0"/>
            <a:chExt cx="5863444" cy="762914"/>
          </a:xfrm>
        </p:grpSpPr>
        <p:sp>
          <p:nvSpPr>
            <p:cNvPr id="3" name="Freeform 3"/>
            <p:cNvSpPr/>
            <p:nvPr/>
          </p:nvSpPr>
          <p:spPr>
            <a:xfrm>
              <a:off x="0" y="0"/>
              <a:ext cx="5863444" cy="762914"/>
            </a:xfrm>
            <a:custGeom>
              <a:avLst/>
              <a:gdLst/>
              <a:ahLst/>
              <a:cxnLst/>
              <a:rect l="l" t="t" r="r" b="b"/>
              <a:pathLst>
                <a:path w="5863444" h="762914">
                  <a:moveTo>
                    <a:pt x="0" y="0"/>
                  </a:moveTo>
                  <a:lnTo>
                    <a:pt x="5863444" y="0"/>
                  </a:lnTo>
                  <a:lnTo>
                    <a:pt x="5863444" y="762914"/>
                  </a:lnTo>
                  <a:lnTo>
                    <a:pt x="0" y="762914"/>
                  </a:lnTo>
                  <a:close/>
                </a:path>
              </a:pathLst>
            </a:custGeom>
            <a:solidFill>
              <a:srgbClr val="155FAF"/>
            </a:solidFill>
          </p:spPr>
          <p:txBody>
            <a:bodyPr/>
            <a:lstStyle/>
            <a:p>
              <a:endParaRPr lang="en-IE"/>
            </a:p>
          </p:txBody>
        </p:sp>
        <p:sp>
          <p:nvSpPr>
            <p:cNvPr id="4" name="TextBox 4"/>
            <p:cNvSpPr txBox="1"/>
            <p:nvPr/>
          </p:nvSpPr>
          <p:spPr>
            <a:xfrm>
              <a:off x="0" y="-28575"/>
              <a:ext cx="5863444" cy="791489"/>
            </a:xfrm>
            <a:prstGeom prst="rect">
              <a:avLst/>
            </a:prstGeom>
          </p:spPr>
          <p:txBody>
            <a:bodyPr lIns="50800" tIns="50800" rIns="50800" bIns="50800" rtlCol="0" anchor="ctr"/>
            <a:lstStyle/>
            <a:p>
              <a:pPr algn="ctr">
                <a:lnSpc>
                  <a:spcPts val="1773"/>
                </a:lnSpc>
              </a:pPr>
              <a:endParaRPr/>
            </a:p>
          </p:txBody>
        </p:sp>
      </p:grpSp>
      <p:sp>
        <p:nvSpPr>
          <p:cNvPr id="5" name="TextBox 5"/>
          <p:cNvSpPr txBox="1"/>
          <p:nvPr/>
        </p:nvSpPr>
        <p:spPr>
          <a:xfrm>
            <a:off x="2861017" y="462101"/>
            <a:ext cx="13977031" cy="1071248"/>
          </a:xfrm>
          <a:prstGeom prst="rect">
            <a:avLst/>
          </a:prstGeom>
        </p:spPr>
        <p:txBody>
          <a:bodyPr lIns="0" tIns="0" rIns="0" bIns="0" rtlCol="0" anchor="t">
            <a:spAutoFit/>
          </a:bodyPr>
          <a:lstStyle/>
          <a:p>
            <a:pPr algn="l">
              <a:lnSpc>
                <a:spcPts val="8679"/>
              </a:lnSpc>
              <a:spcBef>
                <a:spcPct val="0"/>
              </a:spcBef>
            </a:pPr>
            <a:r>
              <a:rPr lang="en-US" sz="6199">
                <a:solidFill>
                  <a:srgbClr val="FFDE59"/>
                </a:solidFill>
                <a:latin typeface="Bobby Jones"/>
                <a:ea typeface="Bobby Jones"/>
                <a:cs typeface="Bobby Jones"/>
                <a:sym typeface="Bobby Jones"/>
              </a:rPr>
              <a:t>Recap</a:t>
            </a:r>
          </a:p>
        </p:txBody>
      </p:sp>
      <p:sp>
        <p:nvSpPr>
          <p:cNvPr id="6" name="Freeform 6"/>
          <p:cNvSpPr/>
          <p:nvPr/>
        </p:nvSpPr>
        <p:spPr>
          <a:xfrm>
            <a:off x="66947" y="205295"/>
            <a:ext cx="1923506" cy="1923506"/>
          </a:xfrm>
          <a:custGeom>
            <a:avLst/>
            <a:gdLst/>
            <a:ahLst/>
            <a:cxnLst/>
            <a:rect l="l" t="t" r="r" b="b"/>
            <a:pathLst>
              <a:path w="1923506" h="1923506">
                <a:moveTo>
                  <a:pt x="0" y="0"/>
                </a:moveTo>
                <a:lnTo>
                  <a:pt x="1923506" y="0"/>
                </a:lnTo>
                <a:lnTo>
                  <a:pt x="1923506" y="1923506"/>
                </a:lnTo>
                <a:lnTo>
                  <a:pt x="0" y="1923506"/>
                </a:lnTo>
                <a:lnTo>
                  <a:pt x="0" y="0"/>
                </a:lnTo>
                <a:close/>
              </a:path>
            </a:pathLst>
          </a:custGeom>
          <a:blipFill>
            <a:blip r:embed="rId3"/>
            <a:stretch>
              <a:fillRect/>
            </a:stretch>
          </a:blipFill>
        </p:spPr>
        <p:txBody>
          <a:bodyPr/>
          <a:lstStyle/>
          <a:p>
            <a:endParaRPr lang="en-IE"/>
          </a:p>
        </p:txBody>
      </p:sp>
      <p:sp>
        <p:nvSpPr>
          <p:cNvPr id="7" name="TextBox 7"/>
          <p:cNvSpPr txBox="1"/>
          <p:nvPr/>
        </p:nvSpPr>
        <p:spPr>
          <a:xfrm>
            <a:off x="2241238" y="2826996"/>
            <a:ext cx="15176819" cy="5117736"/>
          </a:xfrm>
          <a:prstGeom prst="rect">
            <a:avLst/>
          </a:prstGeom>
        </p:spPr>
        <p:txBody>
          <a:bodyPr lIns="0" tIns="0" rIns="0" bIns="0" rtlCol="0" anchor="t">
            <a:spAutoFit/>
          </a:bodyPr>
          <a:lstStyle/>
          <a:p>
            <a:pPr algn="l">
              <a:lnSpc>
                <a:spcPts val="4570"/>
              </a:lnSpc>
            </a:pPr>
            <a:r>
              <a:rPr lang="en-US" sz="3264">
                <a:solidFill>
                  <a:srgbClr val="155FAF"/>
                </a:solidFill>
                <a:latin typeface="Glacial Indifference"/>
                <a:ea typeface="Glacial Indifference"/>
                <a:cs typeface="Glacial Indifference"/>
                <a:sym typeface="Glacial Indifference"/>
              </a:rPr>
              <a:t>Key points to remember;</a:t>
            </a:r>
          </a:p>
          <a:p>
            <a:pPr algn="l">
              <a:lnSpc>
                <a:spcPts val="4570"/>
              </a:lnSpc>
            </a:pPr>
            <a:endParaRPr lang="en-US" sz="3264">
              <a:solidFill>
                <a:srgbClr val="155FAF"/>
              </a:solidFill>
              <a:latin typeface="Glacial Indifference"/>
              <a:ea typeface="Glacial Indifference"/>
              <a:cs typeface="Glacial Indifference"/>
              <a:sym typeface="Glacial Indifference"/>
            </a:endParaRPr>
          </a:p>
          <a:p>
            <a:pPr marL="704772" lvl="1" indent="-352386" algn="l">
              <a:lnSpc>
                <a:spcPts val="4570"/>
              </a:lnSpc>
              <a:buFont typeface="Arial"/>
              <a:buChar char="•"/>
            </a:pPr>
            <a:r>
              <a:rPr lang="en-US" sz="3264">
                <a:solidFill>
                  <a:srgbClr val="155FAF"/>
                </a:solidFill>
                <a:latin typeface="Glacial Indifference"/>
                <a:ea typeface="Glacial Indifference"/>
                <a:cs typeface="Glacial Indifference"/>
                <a:sym typeface="Glacial Indifference"/>
              </a:rPr>
              <a:t>Scientists form their </a:t>
            </a:r>
            <a:r>
              <a:rPr lang="en-US" sz="3264" b="1">
                <a:solidFill>
                  <a:srgbClr val="155FAF"/>
                </a:solidFill>
                <a:latin typeface="Glacial Indifference Bold"/>
                <a:ea typeface="Glacial Indifference Bold"/>
                <a:cs typeface="Glacial Indifference Bold"/>
                <a:sym typeface="Glacial Indifference Bold"/>
              </a:rPr>
              <a:t>research questions</a:t>
            </a:r>
            <a:r>
              <a:rPr lang="en-US" sz="3264">
                <a:solidFill>
                  <a:srgbClr val="155FAF"/>
                </a:solidFill>
                <a:latin typeface="Glacial Indifference"/>
                <a:ea typeface="Glacial Indifference"/>
                <a:cs typeface="Glacial Indifference"/>
                <a:sym typeface="Glacial Indifference"/>
              </a:rPr>
              <a:t> to respond to real challenges faced by people or to learn something new about the world</a:t>
            </a:r>
          </a:p>
          <a:p>
            <a:pPr marL="704772" lvl="1" indent="-352386" algn="l">
              <a:lnSpc>
                <a:spcPts val="4570"/>
              </a:lnSpc>
              <a:buFont typeface="Arial"/>
              <a:buChar char="•"/>
            </a:pPr>
            <a:r>
              <a:rPr lang="en-US" sz="3264">
                <a:solidFill>
                  <a:srgbClr val="155FAF"/>
                </a:solidFill>
                <a:latin typeface="Glacial Indifference"/>
                <a:ea typeface="Glacial Indifference"/>
                <a:cs typeface="Glacial Indifference"/>
                <a:sym typeface="Glacial Indifference"/>
              </a:rPr>
              <a:t>A </a:t>
            </a:r>
            <a:r>
              <a:rPr lang="en-US" sz="3264" b="1">
                <a:solidFill>
                  <a:srgbClr val="155FAF"/>
                </a:solidFill>
                <a:latin typeface="Glacial Indifference Bold"/>
                <a:ea typeface="Glacial Indifference Bold"/>
                <a:cs typeface="Glacial Indifference Bold"/>
                <a:sym typeface="Glacial Indifference Bold"/>
              </a:rPr>
              <a:t>hypothesis</a:t>
            </a:r>
            <a:r>
              <a:rPr lang="en-US" sz="3264">
                <a:solidFill>
                  <a:srgbClr val="155FAF"/>
                </a:solidFill>
                <a:latin typeface="Glacial Indifference"/>
                <a:ea typeface="Glacial Indifference"/>
                <a:cs typeface="Glacial Indifference"/>
                <a:sym typeface="Glacial Indifference"/>
              </a:rPr>
              <a:t> is an idea or possible explanation that can be tested through an </a:t>
            </a:r>
            <a:r>
              <a:rPr lang="en-US" sz="3264" b="1">
                <a:solidFill>
                  <a:srgbClr val="155FAF"/>
                </a:solidFill>
                <a:latin typeface="Glacial Indifference Bold"/>
                <a:ea typeface="Glacial Indifference Bold"/>
                <a:cs typeface="Glacial Indifference Bold"/>
                <a:sym typeface="Glacial Indifference Bold"/>
              </a:rPr>
              <a:t>experiment</a:t>
            </a:r>
            <a:r>
              <a:rPr lang="en-US" sz="3264">
                <a:solidFill>
                  <a:srgbClr val="155FAF"/>
                </a:solidFill>
                <a:latin typeface="Glacial Indifference"/>
                <a:ea typeface="Glacial Indifference"/>
                <a:cs typeface="Glacial Indifference"/>
                <a:sym typeface="Glacial Indifference"/>
              </a:rPr>
              <a:t>.</a:t>
            </a:r>
          </a:p>
          <a:p>
            <a:pPr marL="704772" lvl="1" indent="-352386" algn="l">
              <a:lnSpc>
                <a:spcPts val="4570"/>
              </a:lnSpc>
              <a:buFont typeface="Arial"/>
              <a:buChar char="•"/>
            </a:pPr>
            <a:r>
              <a:rPr lang="en-US" sz="3264">
                <a:solidFill>
                  <a:srgbClr val="155FAF"/>
                </a:solidFill>
                <a:latin typeface="Glacial Indifference"/>
                <a:ea typeface="Glacial Indifference"/>
                <a:cs typeface="Glacial Indifference"/>
                <a:sym typeface="Glacial Indifference"/>
              </a:rPr>
              <a:t>By doing </a:t>
            </a:r>
            <a:r>
              <a:rPr lang="en-US" sz="3264" b="1">
                <a:solidFill>
                  <a:srgbClr val="155FAF"/>
                </a:solidFill>
                <a:latin typeface="Glacial Indifference Bold"/>
                <a:ea typeface="Glacial Indifference Bold"/>
                <a:cs typeface="Glacial Indifference Bold"/>
                <a:sym typeface="Glacial Indifference Bold"/>
              </a:rPr>
              <a:t>experiments</a:t>
            </a:r>
            <a:r>
              <a:rPr lang="en-US" sz="3264">
                <a:solidFill>
                  <a:srgbClr val="155FAF"/>
                </a:solidFill>
                <a:latin typeface="Glacial Indifference"/>
                <a:ea typeface="Glacial Indifference"/>
                <a:cs typeface="Glacial Indifference"/>
                <a:sym typeface="Glacial Indifference"/>
              </a:rPr>
              <a:t>, scientists often discover that their </a:t>
            </a:r>
            <a:r>
              <a:rPr lang="en-US" sz="3264" b="1">
                <a:solidFill>
                  <a:srgbClr val="155FAF"/>
                </a:solidFill>
                <a:latin typeface="Glacial Indifference Bold"/>
                <a:ea typeface="Glacial Indifference Bold"/>
                <a:cs typeface="Glacial Indifference Bold"/>
                <a:sym typeface="Glacial Indifference Bold"/>
              </a:rPr>
              <a:t>hypothesis</a:t>
            </a:r>
            <a:r>
              <a:rPr lang="en-US" sz="3264">
                <a:solidFill>
                  <a:srgbClr val="155FAF"/>
                </a:solidFill>
                <a:latin typeface="Glacial Indifference"/>
                <a:ea typeface="Glacial Indifference"/>
                <a:cs typeface="Glacial Indifference"/>
                <a:sym typeface="Glacial Indifference"/>
              </a:rPr>
              <a:t> is wrong- but that is not a bad thing- every failure teaches us something, and helps us move forward until we solve a problem.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1201</Words>
  <Application>Microsoft Office PowerPoint</Application>
  <PresentationFormat>Custom</PresentationFormat>
  <Paragraphs>143</Paragraphs>
  <Slides>15</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Glacial Indifference</vt:lpstr>
      <vt:lpstr>Calibri</vt:lpstr>
      <vt:lpstr>Bobby Jones</vt:lpstr>
      <vt:lpstr>Arial</vt:lpstr>
      <vt:lpstr>Glacial Indifference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2 Slides</dc:title>
  <dc:creator>Nishigori, Yoshiko</dc:creator>
  <cp:lastModifiedBy>Nishigori, Yoshiko</cp:lastModifiedBy>
  <cp:revision>1</cp:revision>
  <dcterms:created xsi:type="dcterms:W3CDTF">2006-08-16T00:00:00Z</dcterms:created>
  <dcterms:modified xsi:type="dcterms:W3CDTF">2026-09-24T12:53:50Z</dcterms:modified>
  <dc:identifier>DAHT26gJdas</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3c92e4bf-1f60-4796-a90f-2b1633f88872_Enabled">
    <vt:lpwstr>true</vt:lpwstr>
  </property>
  <property fmtid="{D5CDD505-2E9C-101B-9397-08002B2CF9AE}" pid="3" name="MSIP_Label_3c92e4bf-1f60-4796-a90f-2b1633f88872_SetDate">
    <vt:lpwstr>2026-09-24T12:53:50Z</vt:lpwstr>
  </property>
  <property fmtid="{D5CDD505-2E9C-101B-9397-08002B2CF9AE}" pid="4" name="MSIP_Label_3c92e4bf-1f60-4796-a90f-2b1633f88872_Method">
    <vt:lpwstr>Standard</vt:lpwstr>
  </property>
  <property fmtid="{D5CDD505-2E9C-101B-9397-08002B2CF9AE}" pid="5" name="MSIP_Label_3c92e4bf-1f60-4796-a90f-2b1633f88872_Name">
    <vt:lpwstr>University of Galway - Controlled</vt:lpwstr>
  </property>
  <property fmtid="{D5CDD505-2E9C-101B-9397-08002B2CF9AE}" pid="6" name="MSIP_Label_3c92e4bf-1f60-4796-a90f-2b1633f88872_SiteId">
    <vt:lpwstr>13e3b186-c446-4aab-9c6d-9ab9bb76816c</vt:lpwstr>
  </property>
  <property fmtid="{D5CDD505-2E9C-101B-9397-08002B2CF9AE}" pid="7" name="MSIP_Label_3c92e4bf-1f60-4796-a90f-2b1633f88872_ActionId">
    <vt:lpwstr>2562b5d7-f5b8-450b-8c35-e2c7176b86e1</vt:lpwstr>
  </property>
  <property fmtid="{D5CDD505-2E9C-101B-9397-08002B2CF9AE}" pid="8" name="MSIP_Label_3c92e4bf-1f60-4796-a90f-2b1633f88872_ContentBits">
    <vt:lpwstr>0</vt:lpwstr>
  </property>
  <property fmtid="{D5CDD505-2E9C-101B-9397-08002B2CF9AE}" pid="9" name="MSIP_Label_3c92e4bf-1f60-4796-a90f-2b1633f88872_Tag">
    <vt:lpwstr>10, 3, 0, 1</vt:lpwstr>
  </property>
</Properties>
</file>