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Bobby Jones" panose="020B0604020202020204" charset="0"/>
      <p:regular r:id="rId16"/>
    </p:embeddedFont>
    <p:embeddedFont>
      <p:font typeface="Glacial Indifference" panose="020B0604020202020204" charset="0"/>
      <p:regular r:id="rId17"/>
    </p:embeddedFont>
    <p:embeddedFont>
      <p:font typeface="Glacial Indifference Bold" panose="020B0604020202020204" charset="0"/>
      <p:regular r:id="rId18"/>
    </p:embeddedFont>
    <p:embeddedFont>
      <p:font typeface="Roboto" panose="020F0502020204030204" pitchFamily="2" charset="0"/>
      <p:regular r:id="rId19"/>
    </p:embeddedFont>
    <p:embeddedFont>
      <p:font typeface="Roboto 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24.09.2026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same here as previous session for the observation point</a:t>
            </a:r>
          </a:p>
          <a:p>
            <a:endParaRPr lang="en-US"/>
          </a:p>
          <a:p>
            <a:r>
              <a:rPr lang="en-US"/>
              <a:t>DONE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y axis says "mm", is right? i guess it should be cm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same for mm</a:t>
            </a:r>
          </a:p>
          <a:p>
            <a:r>
              <a:rPr lang="en-US"/>
              <a:t>i think the sentence "you can add the measurements you took of each seed..." is confusing as they should plot only the average. I would suggest moving the Average part first on the text. </a:t>
            </a:r>
          </a:p>
          <a:p>
            <a:endParaRPr lang="en-US"/>
          </a:p>
          <a:p>
            <a:r>
              <a:rPr lang="en-US"/>
              <a:t>DONE</a:t>
            </a:r>
          </a:p>
          <a:p>
            <a:endParaRPr lang="en-US"/>
          </a:p>
          <a:p>
            <a:r>
              <a:rPr lang="en-US"/>
              <a:t>Indeed, later you say "for this example, a seed was was..." but, they are plotting only the average, are they? each point should be the average coming from 5 different seeds... or am I wrong?</a:t>
            </a:r>
          </a:p>
          <a:p>
            <a:endParaRPr lang="en-US"/>
          </a:p>
          <a:p>
            <a:r>
              <a:rPr lang="en-US"/>
              <a:t>CORRECT- DONE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what 4 measurements? I am confused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uhmmm... 4 graphs that you can place side by side... sorry, I don't understand this.</a:t>
            </a:r>
          </a:p>
          <a:p>
            <a:r>
              <a:rPr lang="en-US"/>
              <a:t>in the handbook there are four different templates, each of them for a different conditions. therefore, the students will not plot them in the same graph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we have jumped from #3 conduct the experiment to #5 analyse data. I don't think that #4 collect data in relation to the  is highlighted in the previous session</a:t>
            </a:r>
          </a:p>
          <a:p>
            <a:endParaRPr lang="en-US"/>
          </a:p>
          <a:p>
            <a:r>
              <a:rPr lang="en-US"/>
              <a:t>FIXED in Session 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4.jpeg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4049" y="1305883"/>
            <a:ext cx="15139903" cy="7675235"/>
            <a:chOff x="0" y="0"/>
            <a:chExt cx="3987464" cy="20214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87464" cy="2021461"/>
            </a:xfrm>
            <a:custGeom>
              <a:avLst/>
              <a:gdLst/>
              <a:ahLst/>
              <a:cxnLst/>
              <a:rect l="l" t="t" r="r" b="b"/>
              <a:pathLst>
                <a:path w="3987464" h="2021461">
                  <a:moveTo>
                    <a:pt x="26079" y="0"/>
                  </a:moveTo>
                  <a:lnTo>
                    <a:pt x="3961385" y="0"/>
                  </a:lnTo>
                  <a:cubicBezTo>
                    <a:pt x="3968301" y="0"/>
                    <a:pt x="3974935" y="2748"/>
                    <a:pt x="3979826" y="7638"/>
                  </a:cubicBezTo>
                  <a:cubicBezTo>
                    <a:pt x="3984716" y="12529"/>
                    <a:pt x="3987464" y="19163"/>
                    <a:pt x="3987464" y="26079"/>
                  </a:cubicBezTo>
                  <a:lnTo>
                    <a:pt x="3987464" y="1995382"/>
                  </a:lnTo>
                  <a:cubicBezTo>
                    <a:pt x="3987464" y="2002299"/>
                    <a:pt x="3984716" y="2008932"/>
                    <a:pt x="3979826" y="2013823"/>
                  </a:cubicBezTo>
                  <a:cubicBezTo>
                    <a:pt x="3974935" y="2018713"/>
                    <a:pt x="3968301" y="2021461"/>
                    <a:pt x="3961385" y="2021461"/>
                  </a:cubicBezTo>
                  <a:lnTo>
                    <a:pt x="26079" y="2021461"/>
                  </a:lnTo>
                  <a:cubicBezTo>
                    <a:pt x="19163" y="2021461"/>
                    <a:pt x="12529" y="2018713"/>
                    <a:pt x="7638" y="2013823"/>
                  </a:cubicBezTo>
                  <a:cubicBezTo>
                    <a:pt x="2748" y="2008932"/>
                    <a:pt x="0" y="2002299"/>
                    <a:pt x="0" y="1995382"/>
                  </a:cubicBezTo>
                  <a:lnTo>
                    <a:pt x="0" y="26079"/>
                  </a:lnTo>
                  <a:cubicBezTo>
                    <a:pt x="0" y="19163"/>
                    <a:pt x="2748" y="12529"/>
                    <a:pt x="7638" y="7638"/>
                  </a:cubicBezTo>
                  <a:cubicBezTo>
                    <a:pt x="12529" y="2748"/>
                    <a:pt x="19163" y="0"/>
                    <a:pt x="26079" y="0"/>
                  </a:cubicBezTo>
                  <a:close/>
                </a:path>
              </a:pathLst>
            </a:custGeom>
            <a:solidFill>
              <a:srgbClr val="155FA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987464" cy="20690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854900" y="3403600"/>
            <a:ext cx="10433100" cy="4899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Graphing &amp;</a:t>
            </a:r>
          </a:p>
          <a:p>
            <a:pPr algn="l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Analysing</a:t>
            </a:r>
          </a:p>
          <a:p>
            <a:pPr algn="l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your results </a:t>
            </a:r>
          </a:p>
          <a:p>
            <a:pPr algn="l">
              <a:lnSpc>
                <a:spcPts val="9499"/>
              </a:lnSpc>
            </a:pPr>
            <a:endParaRPr lang="en-US" sz="9999">
              <a:solidFill>
                <a:srgbClr val="FFDE59"/>
              </a:solidFill>
              <a:latin typeface="Bobby Jones"/>
              <a:ea typeface="Bobby Jones"/>
              <a:cs typeface="Bobby Jones"/>
              <a:sym typeface="Bobby Jone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2594167" y="2934651"/>
            <a:ext cx="4417698" cy="4417698"/>
          </a:xfrm>
          <a:custGeom>
            <a:avLst/>
            <a:gdLst/>
            <a:ahLst/>
            <a:cxnLst/>
            <a:rect l="l" t="t" r="r" b="b"/>
            <a:pathLst>
              <a:path w="4417698" h="4417698">
                <a:moveTo>
                  <a:pt x="0" y="0"/>
                </a:moveTo>
                <a:lnTo>
                  <a:pt x="4417698" y="0"/>
                </a:lnTo>
                <a:lnTo>
                  <a:pt x="4417698" y="4417698"/>
                </a:lnTo>
                <a:lnTo>
                  <a:pt x="0" y="44176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41238" y="0"/>
            <a:ext cx="16361087" cy="2128801"/>
            <a:chOff x="0" y="0"/>
            <a:chExt cx="5863444" cy="76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63444" cy="762914"/>
            </a:xfrm>
            <a:custGeom>
              <a:avLst/>
              <a:gdLst/>
              <a:ahLst/>
              <a:cxnLst/>
              <a:rect l="l" t="t" r="r" b="b"/>
              <a:pathLst>
                <a:path w="5863444" h="762914">
                  <a:moveTo>
                    <a:pt x="0" y="0"/>
                  </a:moveTo>
                  <a:lnTo>
                    <a:pt x="5863444" y="0"/>
                  </a:lnTo>
                  <a:lnTo>
                    <a:pt x="5863444" y="762914"/>
                  </a:lnTo>
                  <a:lnTo>
                    <a:pt x="0" y="762914"/>
                  </a:lnTo>
                  <a:close/>
                </a:path>
              </a:pathLst>
            </a:custGeom>
            <a:solidFill>
              <a:srgbClr val="155FA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863444" cy="79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6947" y="205295"/>
            <a:ext cx="1923506" cy="1923506"/>
          </a:xfrm>
          <a:custGeom>
            <a:avLst/>
            <a:gdLst/>
            <a:ahLst/>
            <a:cxnLst/>
            <a:rect l="l" t="t" r="r" b="b"/>
            <a:pathLst>
              <a:path w="1923506" h="1923506">
                <a:moveTo>
                  <a:pt x="0" y="0"/>
                </a:moveTo>
                <a:lnTo>
                  <a:pt x="1923506" y="0"/>
                </a:lnTo>
                <a:lnTo>
                  <a:pt x="1923506" y="1923506"/>
                </a:lnTo>
                <a:lnTo>
                  <a:pt x="0" y="19235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2241238" y="2357820"/>
            <a:ext cx="15018062" cy="6832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 the last session, you successfully completed your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SeedPop! experiment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by  following the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experiment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protocol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just as a scientist would in the lab. 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Key things to remember;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protocol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is a step-by-step guide detailing every action that must be done carefully to successfully run an experiment</a:t>
            </a: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Observation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is a key part of running an experiment. Noting differences is key to make a discovery.</a:t>
            </a: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Taking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measurements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and recording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observations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provides you with data you can use to prove whether or not your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hypothesis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is correct.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862178" y="426401"/>
            <a:ext cx="14632352" cy="107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recap from session three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41238" y="0"/>
            <a:ext cx="16361087" cy="2128801"/>
            <a:chOff x="0" y="0"/>
            <a:chExt cx="5863444" cy="76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63444" cy="762914"/>
            </a:xfrm>
            <a:custGeom>
              <a:avLst/>
              <a:gdLst/>
              <a:ahLst/>
              <a:cxnLst/>
              <a:rect l="l" t="t" r="r" b="b"/>
              <a:pathLst>
                <a:path w="5863444" h="762914">
                  <a:moveTo>
                    <a:pt x="0" y="0"/>
                  </a:moveTo>
                  <a:lnTo>
                    <a:pt x="5863444" y="0"/>
                  </a:lnTo>
                  <a:lnTo>
                    <a:pt x="5863444" y="762914"/>
                  </a:lnTo>
                  <a:lnTo>
                    <a:pt x="0" y="762914"/>
                  </a:lnTo>
                  <a:close/>
                </a:path>
              </a:pathLst>
            </a:custGeom>
            <a:solidFill>
              <a:srgbClr val="155FA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863444" cy="79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6947" y="205295"/>
            <a:ext cx="1923506" cy="1923506"/>
          </a:xfrm>
          <a:custGeom>
            <a:avLst/>
            <a:gdLst/>
            <a:ahLst/>
            <a:cxnLst/>
            <a:rect l="l" t="t" r="r" b="b"/>
            <a:pathLst>
              <a:path w="1923506" h="1923506">
                <a:moveTo>
                  <a:pt x="0" y="0"/>
                </a:moveTo>
                <a:lnTo>
                  <a:pt x="1923506" y="0"/>
                </a:lnTo>
                <a:lnTo>
                  <a:pt x="1923506" y="1923506"/>
                </a:lnTo>
                <a:lnTo>
                  <a:pt x="0" y="19235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Freeform 6"/>
          <p:cNvSpPr/>
          <p:nvPr/>
        </p:nvSpPr>
        <p:spPr>
          <a:xfrm>
            <a:off x="2241238" y="3121616"/>
            <a:ext cx="6520162" cy="5250904"/>
          </a:xfrm>
          <a:custGeom>
            <a:avLst/>
            <a:gdLst/>
            <a:ahLst/>
            <a:cxnLst/>
            <a:rect l="l" t="t" r="r" b="b"/>
            <a:pathLst>
              <a:path w="6520162" h="5250904">
                <a:moveTo>
                  <a:pt x="0" y="0"/>
                </a:moveTo>
                <a:lnTo>
                  <a:pt x="6520163" y="0"/>
                </a:lnTo>
                <a:lnTo>
                  <a:pt x="6520163" y="5250904"/>
                </a:lnTo>
                <a:lnTo>
                  <a:pt x="0" y="52509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9927681" y="3054941"/>
            <a:ext cx="7331619" cy="5887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70"/>
              </a:lnSpc>
            </a:pPr>
            <a:r>
              <a:rPr lang="en-US" sz="3335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Now that you have completed your </a:t>
            </a:r>
            <a:r>
              <a:rPr lang="en-US" sz="3335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experiment</a:t>
            </a:r>
            <a:r>
              <a:rPr lang="en-US" sz="3335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335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measured</a:t>
            </a:r>
            <a:r>
              <a:rPr lang="en-US" sz="3335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root growth over 3 days, and carefully noted your </a:t>
            </a:r>
            <a:r>
              <a:rPr lang="en-US" sz="3335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observations</a:t>
            </a:r>
            <a:r>
              <a:rPr lang="en-US" sz="3335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you are ready for the next step.</a:t>
            </a:r>
          </a:p>
          <a:p>
            <a:pPr algn="l">
              <a:lnSpc>
                <a:spcPts val="4670"/>
              </a:lnSpc>
            </a:pPr>
            <a:endParaRPr lang="en-US" sz="3335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0" lvl="0" indent="0" algn="l">
              <a:lnSpc>
                <a:spcPts val="4670"/>
              </a:lnSpc>
              <a:spcBef>
                <a:spcPct val="0"/>
              </a:spcBef>
            </a:pPr>
            <a:r>
              <a:rPr lang="en-US" sz="3335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 this session, you will turn your </a:t>
            </a:r>
            <a:r>
              <a:rPr lang="en-US" sz="3335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data</a:t>
            </a:r>
            <a:r>
              <a:rPr lang="en-US" sz="3335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into a </a:t>
            </a:r>
            <a:r>
              <a:rPr lang="en-US" sz="3335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graph</a:t>
            </a:r>
            <a:r>
              <a:rPr lang="en-US" sz="3335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</a:t>
            </a:r>
            <a:r>
              <a:rPr lang="en-US" sz="3335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analyse</a:t>
            </a:r>
            <a:r>
              <a:rPr lang="en-US" sz="3335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the results of your </a:t>
            </a:r>
            <a:r>
              <a:rPr lang="en-US" sz="3335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experiment</a:t>
            </a:r>
            <a:r>
              <a:rPr lang="en-US" sz="3335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and </a:t>
            </a:r>
            <a:r>
              <a:rPr lang="en-US" sz="3335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share</a:t>
            </a:r>
            <a:r>
              <a:rPr lang="en-US" sz="3335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your findings with the class!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41238" y="426401"/>
            <a:ext cx="15873887" cy="107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Analysing your data &amp; Sharing your Results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41238" y="0"/>
            <a:ext cx="16361087" cy="2128801"/>
            <a:chOff x="0" y="0"/>
            <a:chExt cx="5863444" cy="76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63444" cy="762914"/>
            </a:xfrm>
            <a:custGeom>
              <a:avLst/>
              <a:gdLst/>
              <a:ahLst/>
              <a:cxnLst/>
              <a:rect l="l" t="t" r="r" b="b"/>
              <a:pathLst>
                <a:path w="5863444" h="762914">
                  <a:moveTo>
                    <a:pt x="0" y="0"/>
                  </a:moveTo>
                  <a:lnTo>
                    <a:pt x="5863444" y="0"/>
                  </a:lnTo>
                  <a:lnTo>
                    <a:pt x="5863444" y="762914"/>
                  </a:lnTo>
                  <a:lnTo>
                    <a:pt x="0" y="762914"/>
                  </a:lnTo>
                  <a:close/>
                </a:path>
              </a:pathLst>
            </a:custGeom>
            <a:solidFill>
              <a:srgbClr val="155FA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863444" cy="79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6947" y="205295"/>
            <a:ext cx="1923506" cy="1923506"/>
          </a:xfrm>
          <a:custGeom>
            <a:avLst/>
            <a:gdLst/>
            <a:ahLst/>
            <a:cxnLst/>
            <a:rect l="l" t="t" r="r" b="b"/>
            <a:pathLst>
              <a:path w="1923506" h="1923506">
                <a:moveTo>
                  <a:pt x="0" y="0"/>
                </a:moveTo>
                <a:lnTo>
                  <a:pt x="1923506" y="0"/>
                </a:lnTo>
                <a:lnTo>
                  <a:pt x="1923506" y="1923506"/>
                </a:lnTo>
                <a:lnTo>
                  <a:pt x="0" y="19235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9495767" y="3231505"/>
            <a:ext cx="7432942" cy="5896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0"/>
              </a:lnSpc>
            </a:pPr>
            <a:r>
              <a:rPr lang="en-US" sz="3728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We’ve created a root </a:t>
            </a:r>
            <a:r>
              <a:rPr lang="en-US" sz="3728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measurement graph template</a:t>
            </a:r>
            <a:r>
              <a:rPr lang="en-US" sz="3728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that you can use to show your </a:t>
            </a:r>
            <a:r>
              <a:rPr lang="en-US" sz="3728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data</a:t>
            </a:r>
            <a:r>
              <a:rPr lang="en-US" sz="3728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There are 4 in total, one for each set of seeds you have observed.</a:t>
            </a:r>
          </a:p>
          <a:p>
            <a:pPr algn="l">
              <a:lnSpc>
                <a:spcPts val="5220"/>
              </a:lnSpc>
            </a:pPr>
            <a:endParaRPr lang="en-US" sz="3728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0" lvl="0" indent="0" algn="l">
              <a:lnSpc>
                <a:spcPts val="5220"/>
              </a:lnSpc>
              <a:spcBef>
                <a:spcPct val="0"/>
              </a:spcBef>
            </a:pPr>
            <a:r>
              <a:rPr lang="en-US" sz="3728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Graphs are a simple way to turn numbers into a visual form of information.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69738" y="462101"/>
            <a:ext cx="12725236" cy="107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Charting your data on a graph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241238" y="3307705"/>
            <a:ext cx="4919186" cy="1724012"/>
            <a:chOff x="0" y="0"/>
            <a:chExt cx="6558914" cy="2298682"/>
          </a:xfrm>
        </p:grpSpPr>
        <p:sp>
          <p:nvSpPr>
            <p:cNvPr id="9" name="Freeform 9"/>
            <p:cNvSpPr/>
            <p:nvPr/>
          </p:nvSpPr>
          <p:spPr>
            <a:xfrm>
              <a:off x="5835273" y="0"/>
              <a:ext cx="723641" cy="723641"/>
            </a:xfrm>
            <a:custGeom>
              <a:avLst/>
              <a:gdLst/>
              <a:ahLst/>
              <a:cxnLst/>
              <a:rect l="l" t="t" r="r" b="b"/>
              <a:pathLst>
                <a:path w="723641" h="723641">
                  <a:moveTo>
                    <a:pt x="0" y="0"/>
                  </a:moveTo>
                  <a:lnTo>
                    <a:pt x="723641" y="0"/>
                  </a:lnTo>
                  <a:lnTo>
                    <a:pt x="723641" y="723641"/>
                  </a:lnTo>
                  <a:lnTo>
                    <a:pt x="0" y="723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0" y="782239"/>
              <a:ext cx="6558914" cy="1047335"/>
              <a:chOff x="0" y="0"/>
              <a:chExt cx="1996805" cy="318852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996805" cy="318852"/>
              </a:xfrm>
              <a:custGeom>
                <a:avLst/>
                <a:gdLst/>
                <a:ahLst/>
                <a:cxnLst/>
                <a:rect l="l" t="t" r="r" b="b"/>
                <a:pathLst>
                  <a:path w="1996805" h="318852">
                    <a:moveTo>
                      <a:pt x="45996" y="0"/>
                    </a:moveTo>
                    <a:lnTo>
                      <a:pt x="1950809" y="0"/>
                    </a:lnTo>
                    <a:cubicBezTo>
                      <a:pt x="1976212" y="0"/>
                      <a:pt x="1996805" y="20593"/>
                      <a:pt x="1996805" y="45996"/>
                    </a:cubicBezTo>
                    <a:lnTo>
                      <a:pt x="1996805" y="272856"/>
                    </a:lnTo>
                    <a:cubicBezTo>
                      <a:pt x="1996805" y="298259"/>
                      <a:pt x="1976212" y="318852"/>
                      <a:pt x="1950809" y="318852"/>
                    </a:cubicBezTo>
                    <a:lnTo>
                      <a:pt x="45996" y="318852"/>
                    </a:lnTo>
                    <a:cubicBezTo>
                      <a:pt x="20593" y="318852"/>
                      <a:pt x="0" y="298259"/>
                      <a:pt x="0" y="272856"/>
                    </a:cubicBezTo>
                    <a:lnTo>
                      <a:pt x="0" y="45996"/>
                    </a:lnTo>
                    <a:cubicBezTo>
                      <a:pt x="0" y="20593"/>
                      <a:pt x="20593" y="0"/>
                      <a:pt x="45996" y="0"/>
                    </a:cubicBezTo>
                    <a:close/>
                  </a:path>
                </a:pathLst>
              </a:custGeom>
              <a:solidFill>
                <a:srgbClr val="4B97DF">
                  <a:alpha val="64706"/>
                </a:srgbClr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0"/>
                <a:ext cx="1996805" cy="318852"/>
              </a:xfrm>
              <a:prstGeom prst="rect">
                <a:avLst/>
              </a:prstGeom>
            </p:spPr>
            <p:txBody>
              <a:bodyPr lIns="49372" tIns="49372" rIns="49372" bIns="49372" rtlCol="0" anchor="ctr"/>
              <a:lstStyle/>
              <a:p>
                <a:pPr algn="ctr">
                  <a:lnSpc>
                    <a:spcPts val="2365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0" y="15873"/>
              <a:ext cx="5961134" cy="5896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456"/>
                </a:lnSpc>
                <a:spcBef>
                  <a:spcPct val="0"/>
                </a:spcBef>
              </a:pPr>
              <a:r>
                <a:rPr lang="en-US" sz="2856" spc="85">
                  <a:solidFill>
                    <a:srgbClr val="155FAF"/>
                  </a:solidFill>
                  <a:latin typeface="Bobby Jones"/>
                  <a:ea typeface="Bobby Jones"/>
                  <a:cs typeface="Bobby Jones"/>
                  <a:sym typeface="Bobby Jones"/>
                </a:rPr>
                <a:t>ROOT MEASUREMENT GRAPH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596011"/>
              <a:ext cx="4688655" cy="3092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815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64649" y="1094663"/>
              <a:ext cx="5958239" cy="2112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81"/>
                </a:lnSpc>
                <a:spcBef>
                  <a:spcPct val="0"/>
                </a:spcBef>
              </a:pPr>
              <a:r>
                <a:rPr lang="en-US" sz="1059" spc="63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Use this table to mark your measurements on the graph. 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80382" y="1979770"/>
              <a:ext cx="4598150" cy="3189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57"/>
                </a:lnSpc>
                <a:spcBef>
                  <a:spcPct val="0"/>
                </a:spcBef>
              </a:pPr>
              <a:r>
                <a:rPr lang="en-US" sz="1535" spc="92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Water - Primed Seeds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2495621" y="5143500"/>
            <a:ext cx="4410420" cy="4382418"/>
          </a:xfrm>
          <a:custGeom>
            <a:avLst/>
            <a:gdLst/>
            <a:ahLst/>
            <a:cxnLst/>
            <a:rect l="l" t="t" r="r" b="b"/>
            <a:pathLst>
              <a:path w="4410420" h="4382418">
                <a:moveTo>
                  <a:pt x="0" y="0"/>
                </a:moveTo>
                <a:lnTo>
                  <a:pt x="4410420" y="0"/>
                </a:lnTo>
                <a:lnTo>
                  <a:pt x="4410420" y="4382418"/>
                </a:lnTo>
                <a:lnTo>
                  <a:pt x="0" y="438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41238" y="0"/>
            <a:ext cx="16361087" cy="2128801"/>
            <a:chOff x="0" y="0"/>
            <a:chExt cx="5863444" cy="76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63444" cy="762914"/>
            </a:xfrm>
            <a:custGeom>
              <a:avLst/>
              <a:gdLst/>
              <a:ahLst/>
              <a:cxnLst/>
              <a:rect l="l" t="t" r="r" b="b"/>
              <a:pathLst>
                <a:path w="5863444" h="762914">
                  <a:moveTo>
                    <a:pt x="0" y="0"/>
                  </a:moveTo>
                  <a:lnTo>
                    <a:pt x="5863444" y="0"/>
                  </a:lnTo>
                  <a:lnTo>
                    <a:pt x="5863444" y="762914"/>
                  </a:lnTo>
                  <a:lnTo>
                    <a:pt x="0" y="762914"/>
                  </a:lnTo>
                  <a:close/>
                </a:path>
              </a:pathLst>
            </a:custGeom>
            <a:solidFill>
              <a:srgbClr val="155FA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863444" cy="79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6947" y="205295"/>
            <a:ext cx="1923506" cy="1923506"/>
          </a:xfrm>
          <a:custGeom>
            <a:avLst/>
            <a:gdLst/>
            <a:ahLst/>
            <a:cxnLst/>
            <a:rect l="l" t="t" r="r" b="b"/>
            <a:pathLst>
              <a:path w="1923506" h="1923506">
                <a:moveTo>
                  <a:pt x="0" y="0"/>
                </a:moveTo>
                <a:lnTo>
                  <a:pt x="1923506" y="0"/>
                </a:lnTo>
                <a:lnTo>
                  <a:pt x="1923506" y="1923506"/>
                </a:lnTo>
                <a:lnTo>
                  <a:pt x="0" y="19235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6" name="Group 6"/>
          <p:cNvGrpSpPr/>
          <p:nvPr/>
        </p:nvGrpSpPr>
        <p:grpSpPr>
          <a:xfrm>
            <a:off x="3480907" y="2515210"/>
            <a:ext cx="4919186" cy="1724012"/>
            <a:chOff x="0" y="0"/>
            <a:chExt cx="6558914" cy="2298682"/>
          </a:xfrm>
        </p:grpSpPr>
        <p:sp>
          <p:nvSpPr>
            <p:cNvPr id="7" name="Freeform 7"/>
            <p:cNvSpPr/>
            <p:nvPr/>
          </p:nvSpPr>
          <p:spPr>
            <a:xfrm>
              <a:off x="5835273" y="0"/>
              <a:ext cx="723641" cy="723641"/>
            </a:xfrm>
            <a:custGeom>
              <a:avLst/>
              <a:gdLst/>
              <a:ahLst/>
              <a:cxnLst/>
              <a:rect l="l" t="t" r="r" b="b"/>
              <a:pathLst>
                <a:path w="723641" h="723641">
                  <a:moveTo>
                    <a:pt x="0" y="0"/>
                  </a:moveTo>
                  <a:lnTo>
                    <a:pt x="723641" y="0"/>
                  </a:lnTo>
                  <a:lnTo>
                    <a:pt x="723641" y="723641"/>
                  </a:lnTo>
                  <a:lnTo>
                    <a:pt x="0" y="723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0" y="782239"/>
              <a:ext cx="6558914" cy="1047335"/>
              <a:chOff x="0" y="0"/>
              <a:chExt cx="1996805" cy="31885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996805" cy="318852"/>
              </a:xfrm>
              <a:custGeom>
                <a:avLst/>
                <a:gdLst/>
                <a:ahLst/>
                <a:cxnLst/>
                <a:rect l="l" t="t" r="r" b="b"/>
                <a:pathLst>
                  <a:path w="1996805" h="318852">
                    <a:moveTo>
                      <a:pt x="45996" y="0"/>
                    </a:moveTo>
                    <a:lnTo>
                      <a:pt x="1950809" y="0"/>
                    </a:lnTo>
                    <a:cubicBezTo>
                      <a:pt x="1976212" y="0"/>
                      <a:pt x="1996805" y="20593"/>
                      <a:pt x="1996805" y="45996"/>
                    </a:cubicBezTo>
                    <a:lnTo>
                      <a:pt x="1996805" y="272856"/>
                    </a:lnTo>
                    <a:cubicBezTo>
                      <a:pt x="1996805" y="298259"/>
                      <a:pt x="1976212" y="318852"/>
                      <a:pt x="1950809" y="318852"/>
                    </a:cubicBezTo>
                    <a:lnTo>
                      <a:pt x="45996" y="318852"/>
                    </a:lnTo>
                    <a:cubicBezTo>
                      <a:pt x="20593" y="318852"/>
                      <a:pt x="0" y="298259"/>
                      <a:pt x="0" y="272856"/>
                    </a:cubicBezTo>
                    <a:lnTo>
                      <a:pt x="0" y="45996"/>
                    </a:lnTo>
                    <a:cubicBezTo>
                      <a:pt x="0" y="20593"/>
                      <a:pt x="20593" y="0"/>
                      <a:pt x="45996" y="0"/>
                    </a:cubicBezTo>
                    <a:close/>
                  </a:path>
                </a:pathLst>
              </a:custGeom>
              <a:solidFill>
                <a:srgbClr val="4B97DF">
                  <a:alpha val="64706"/>
                </a:srgbClr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0"/>
                <a:ext cx="1996805" cy="318852"/>
              </a:xfrm>
              <a:prstGeom prst="rect">
                <a:avLst/>
              </a:prstGeom>
            </p:spPr>
            <p:txBody>
              <a:bodyPr lIns="49372" tIns="49372" rIns="49372" bIns="49372" rtlCol="0" anchor="ctr"/>
              <a:lstStyle/>
              <a:p>
                <a:pPr algn="ctr">
                  <a:lnSpc>
                    <a:spcPts val="2365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0" y="15873"/>
              <a:ext cx="5961134" cy="5896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456"/>
                </a:lnSpc>
                <a:spcBef>
                  <a:spcPct val="0"/>
                </a:spcBef>
              </a:pPr>
              <a:r>
                <a:rPr lang="en-US" sz="2856" spc="85">
                  <a:solidFill>
                    <a:srgbClr val="155FAF"/>
                  </a:solidFill>
                  <a:latin typeface="Bobby Jones"/>
                  <a:ea typeface="Bobby Jones"/>
                  <a:cs typeface="Bobby Jones"/>
                  <a:sym typeface="Bobby Jones"/>
                </a:rPr>
                <a:t>ROOT MEASUREMENT GRAPH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596011"/>
              <a:ext cx="4688655" cy="3092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815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64649" y="1094663"/>
              <a:ext cx="5958239" cy="2112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81"/>
                </a:lnSpc>
                <a:spcBef>
                  <a:spcPct val="0"/>
                </a:spcBef>
              </a:pPr>
              <a:r>
                <a:rPr lang="en-US" sz="1059" spc="63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Use this table to mark your measurements on the graph. 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80382" y="1979770"/>
              <a:ext cx="4598150" cy="3189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57"/>
                </a:lnSpc>
                <a:spcBef>
                  <a:spcPct val="0"/>
                </a:spcBef>
              </a:pPr>
              <a:r>
                <a:rPr lang="en-US" sz="1535" spc="92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Water - Primed Seeds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144000" y="3794085"/>
            <a:ext cx="8355557" cy="4546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 graph has two number lines: </a:t>
            </a: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The sideways line is called the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x-axis</a:t>
            </a: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The up-and-down line is called the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y-axis</a:t>
            </a: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Where they cross is called the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origin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(0,0)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Label the 4 graphs in your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Student Handbook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now.</a:t>
            </a:r>
          </a:p>
          <a:p>
            <a:pPr marL="0" lvl="0" indent="0" algn="l">
              <a:lnSpc>
                <a:spcPts val="4570"/>
              </a:lnSpc>
              <a:spcBef>
                <a:spcPct val="0"/>
              </a:spcBef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6947" y="462101"/>
            <a:ext cx="12725236" cy="107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Labelling your graph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91981" y="8926512"/>
            <a:ext cx="1297037" cy="596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X-axis</a:t>
            </a:r>
          </a:p>
        </p:txBody>
      </p:sp>
      <p:sp>
        <p:nvSpPr>
          <p:cNvPr id="18" name="TextBox 18"/>
          <p:cNvSpPr txBox="1"/>
          <p:nvPr/>
        </p:nvSpPr>
        <p:spPr>
          <a:xfrm rot="-5400000">
            <a:off x="2408328" y="6353970"/>
            <a:ext cx="1548258" cy="596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Y-axis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742955" y="8721078"/>
            <a:ext cx="866861" cy="415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5"/>
              </a:lnSpc>
            </a:pPr>
            <a:r>
              <a:rPr lang="en-US" sz="2368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Origin</a:t>
            </a:r>
          </a:p>
        </p:txBody>
      </p:sp>
      <p:sp>
        <p:nvSpPr>
          <p:cNvPr id="20" name="Freeform 20"/>
          <p:cNvSpPr/>
          <p:nvPr/>
        </p:nvSpPr>
        <p:spPr>
          <a:xfrm>
            <a:off x="3735290" y="4461212"/>
            <a:ext cx="4410420" cy="4382418"/>
          </a:xfrm>
          <a:custGeom>
            <a:avLst/>
            <a:gdLst/>
            <a:ahLst/>
            <a:cxnLst/>
            <a:rect l="l" t="t" r="r" b="b"/>
            <a:pathLst>
              <a:path w="4410420" h="4382418">
                <a:moveTo>
                  <a:pt x="0" y="0"/>
                </a:moveTo>
                <a:lnTo>
                  <a:pt x="4410420" y="0"/>
                </a:lnTo>
                <a:lnTo>
                  <a:pt x="4410420" y="4382418"/>
                </a:lnTo>
                <a:lnTo>
                  <a:pt x="0" y="4382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41238" y="0"/>
            <a:ext cx="16361087" cy="2128801"/>
            <a:chOff x="0" y="0"/>
            <a:chExt cx="5863444" cy="76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63444" cy="762914"/>
            </a:xfrm>
            <a:custGeom>
              <a:avLst/>
              <a:gdLst/>
              <a:ahLst/>
              <a:cxnLst/>
              <a:rect l="l" t="t" r="r" b="b"/>
              <a:pathLst>
                <a:path w="5863444" h="762914">
                  <a:moveTo>
                    <a:pt x="0" y="0"/>
                  </a:moveTo>
                  <a:lnTo>
                    <a:pt x="5863444" y="0"/>
                  </a:lnTo>
                  <a:lnTo>
                    <a:pt x="5863444" y="762914"/>
                  </a:lnTo>
                  <a:lnTo>
                    <a:pt x="0" y="762914"/>
                  </a:lnTo>
                  <a:close/>
                </a:path>
              </a:pathLst>
            </a:custGeom>
            <a:solidFill>
              <a:srgbClr val="155FA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863444" cy="79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6947" y="205295"/>
            <a:ext cx="1923506" cy="1923506"/>
          </a:xfrm>
          <a:custGeom>
            <a:avLst/>
            <a:gdLst/>
            <a:ahLst/>
            <a:cxnLst/>
            <a:rect l="l" t="t" r="r" b="b"/>
            <a:pathLst>
              <a:path w="1923506" h="1923506">
                <a:moveTo>
                  <a:pt x="0" y="0"/>
                </a:moveTo>
                <a:lnTo>
                  <a:pt x="1923506" y="0"/>
                </a:lnTo>
                <a:lnTo>
                  <a:pt x="1923506" y="1923506"/>
                </a:lnTo>
                <a:lnTo>
                  <a:pt x="0" y="19235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10085449" y="3202945"/>
            <a:ext cx="7242822" cy="6270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54"/>
              </a:lnSpc>
            </a:pPr>
            <a:r>
              <a:rPr lang="en-US" sz="3252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going to label your graphs as follows:</a:t>
            </a:r>
          </a:p>
          <a:p>
            <a:pPr algn="l">
              <a:lnSpc>
                <a:spcPts val="4554"/>
              </a:lnSpc>
            </a:pPr>
            <a:endParaRPr lang="en-US" sz="3252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702319" lvl="1" indent="-351159" algn="l">
              <a:lnSpc>
                <a:spcPts val="4554"/>
              </a:lnSpc>
              <a:buFont typeface="Arial"/>
              <a:buChar char="•"/>
            </a:pPr>
            <a:r>
              <a:rPr lang="en-US" sz="3252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The x-axis is the </a:t>
            </a:r>
            <a:r>
              <a:rPr lang="en-US" sz="3252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DAYS</a:t>
            </a:r>
            <a:r>
              <a:rPr lang="en-US" sz="3252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you took the measurements - that means you can mark </a:t>
            </a:r>
            <a:r>
              <a:rPr lang="en-US" sz="3252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Days 3, 6 &amp; 7</a:t>
            </a:r>
          </a:p>
          <a:p>
            <a:pPr marL="702319" lvl="1" indent="-351159" algn="l">
              <a:lnSpc>
                <a:spcPts val="4554"/>
              </a:lnSpc>
              <a:spcBef>
                <a:spcPct val="0"/>
              </a:spcBef>
              <a:buFont typeface="Arial"/>
              <a:buChar char="•"/>
            </a:pPr>
            <a:r>
              <a:rPr lang="en-US" sz="3252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The y-axis shows </a:t>
            </a:r>
            <a:r>
              <a:rPr lang="en-US" sz="3252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root length</a:t>
            </a:r>
            <a:r>
              <a:rPr lang="en-US" sz="3252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in </a:t>
            </a:r>
            <a:r>
              <a:rPr lang="en-US" sz="3252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centimetres (cm)</a:t>
            </a:r>
            <a:r>
              <a:rPr lang="en-US" sz="3252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Each small square represents 0.1 cm. Count 10 small squares for each 1 cm mark, and label the axis from 0 to 10 cm.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947" y="462101"/>
            <a:ext cx="12725236" cy="107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Labelling your graph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288271" y="2708542"/>
            <a:ext cx="7301762" cy="7138834"/>
            <a:chOff x="0" y="0"/>
            <a:chExt cx="9735683" cy="9518445"/>
          </a:xfrm>
        </p:grpSpPr>
        <p:sp>
          <p:nvSpPr>
            <p:cNvPr id="9" name="TextBox 9"/>
            <p:cNvSpPr txBox="1"/>
            <p:nvPr/>
          </p:nvSpPr>
          <p:spPr>
            <a:xfrm>
              <a:off x="4507795" y="8744802"/>
              <a:ext cx="1553845" cy="7736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D75D68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DAYS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 rot="-5400000">
              <a:off x="-2869532" y="4000632"/>
              <a:ext cx="6379356" cy="7736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D75D68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ROOT LENGTH (cm)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22433" y="8505618"/>
              <a:ext cx="1708150" cy="7736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D75D68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Origin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76724" y="8291412"/>
              <a:ext cx="7958959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>
                  <a:solidFill>
                    <a:srgbClr val="D75D68"/>
                  </a:solidFill>
                  <a:latin typeface="Roboto"/>
                  <a:ea typeface="Roboto"/>
                  <a:cs typeface="Roboto"/>
                  <a:sym typeface="Roboto"/>
                </a:rPr>
                <a:t>                 </a:t>
              </a:r>
              <a:r>
                <a:rPr lang="en-US" sz="1800" b="1">
                  <a:solidFill>
                    <a:srgbClr val="D75D68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           3                            6       7   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 rot="-5400000">
              <a:off x="-2624544" y="4184572"/>
              <a:ext cx="8221717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19"/>
                </a:lnSpc>
              </a:pPr>
              <a:r>
                <a:rPr lang="en-US" sz="1799" b="1">
                  <a:solidFill>
                    <a:srgbClr val="D75D68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0         1       2        3       4        5        6       7        8        9       10     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1776724" y="606294"/>
              <a:ext cx="7615423" cy="7615423"/>
            </a:xfrm>
            <a:custGeom>
              <a:avLst/>
              <a:gdLst/>
              <a:ahLst/>
              <a:cxnLst/>
              <a:rect l="l" t="t" r="r" b="b"/>
              <a:pathLst>
                <a:path w="7615423" h="7615423">
                  <a:moveTo>
                    <a:pt x="0" y="0"/>
                  </a:moveTo>
                  <a:lnTo>
                    <a:pt x="7615423" y="0"/>
                  </a:lnTo>
                  <a:lnTo>
                    <a:pt x="7615423" y="7615423"/>
                  </a:lnTo>
                  <a:lnTo>
                    <a:pt x="0" y="7615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613020" y="-19050"/>
              <a:ext cx="5942830" cy="418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1"/>
                </a:lnSpc>
                <a:spcBef>
                  <a:spcPct val="0"/>
                </a:spcBef>
              </a:pPr>
              <a:r>
                <a:rPr lang="en-US" sz="1984" spc="119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Water - Primed Seeds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3644608" y="3192294"/>
            <a:ext cx="5665165" cy="5667054"/>
          </a:xfrm>
          <a:custGeom>
            <a:avLst/>
            <a:gdLst/>
            <a:ahLst/>
            <a:cxnLst/>
            <a:rect l="l" t="t" r="r" b="b"/>
            <a:pathLst>
              <a:path w="5665165" h="5667054">
                <a:moveTo>
                  <a:pt x="0" y="0"/>
                </a:moveTo>
                <a:lnTo>
                  <a:pt x="5665165" y="0"/>
                </a:lnTo>
                <a:lnTo>
                  <a:pt x="5665165" y="5667054"/>
                </a:lnTo>
                <a:lnTo>
                  <a:pt x="0" y="56670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672"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41238" y="0"/>
            <a:ext cx="16361087" cy="2128801"/>
            <a:chOff x="0" y="0"/>
            <a:chExt cx="5863444" cy="76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63444" cy="762914"/>
            </a:xfrm>
            <a:custGeom>
              <a:avLst/>
              <a:gdLst/>
              <a:ahLst/>
              <a:cxnLst/>
              <a:rect l="l" t="t" r="r" b="b"/>
              <a:pathLst>
                <a:path w="5863444" h="762914">
                  <a:moveTo>
                    <a:pt x="0" y="0"/>
                  </a:moveTo>
                  <a:lnTo>
                    <a:pt x="5863444" y="0"/>
                  </a:lnTo>
                  <a:lnTo>
                    <a:pt x="5863444" y="762914"/>
                  </a:lnTo>
                  <a:lnTo>
                    <a:pt x="0" y="762914"/>
                  </a:lnTo>
                  <a:close/>
                </a:path>
              </a:pathLst>
            </a:custGeom>
            <a:solidFill>
              <a:srgbClr val="155FA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863444" cy="79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6947" y="205295"/>
            <a:ext cx="1923506" cy="1923506"/>
          </a:xfrm>
          <a:custGeom>
            <a:avLst/>
            <a:gdLst/>
            <a:ahLst/>
            <a:cxnLst/>
            <a:rect l="l" t="t" r="r" b="b"/>
            <a:pathLst>
              <a:path w="1923506" h="1923506">
                <a:moveTo>
                  <a:pt x="0" y="0"/>
                </a:moveTo>
                <a:lnTo>
                  <a:pt x="1923506" y="0"/>
                </a:lnTo>
                <a:lnTo>
                  <a:pt x="1923506" y="1923506"/>
                </a:lnTo>
                <a:lnTo>
                  <a:pt x="0" y="19235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Freeform 6"/>
          <p:cNvSpPr/>
          <p:nvPr/>
        </p:nvSpPr>
        <p:spPr>
          <a:xfrm>
            <a:off x="3590324" y="3201819"/>
            <a:ext cx="5674690" cy="5667054"/>
          </a:xfrm>
          <a:custGeom>
            <a:avLst/>
            <a:gdLst/>
            <a:ahLst/>
            <a:cxnLst/>
            <a:rect l="l" t="t" r="r" b="b"/>
            <a:pathLst>
              <a:path w="5674690" h="5667054">
                <a:moveTo>
                  <a:pt x="0" y="0"/>
                </a:moveTo>
                <a:lnTo>
                  <a:pt x="5674690" y="0"/>
                </a:lnTo>
                <a:lnTo>
                  <a:pt x="5674690" y="5667054"/>
                </a:lnTo>
                <a:lnTo>
                  <a:pt x="0" y="56670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503"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7" name="Group 7"/>
          <p:cNvGrpSpPr/>
          <p:nvPr/>
        </p:nvGrpSpPr>
        <p:grpSpPr>
          <a:xfrm>
            <a:off x="2241238" y="2735417"/>
            <a:ext cx="7301762" cy="7138834"/>
            <a:chOff x="0" y="0"/>
            <a:chExt cx="9735683" cy="9518445"/>
          </a:xfrm>
        </p:grpSpPr>
        <p:sp>
          <p:nvSpPr>
            <p:cNvPr id="8" name="TextBox 8"/>
            <p:cNvSpPr txBox="1"/>
            <p:nvPr/>
          </p:nvSpPr>
          <p:spPr>
            <a:xfrm>
              <a:off x="4507795" y="8744802"/>
              <a:ext cx="1553845" cy="7736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D75D68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DAYS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 rot="-5400000">
              <a:off x="-2869532" y="4000632"/>
              <a:ext cx="6379356" cy="7736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D75D68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ROOT LENGTH (cm)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22433" y="8505618"/>
              <a:ext cx="1708150" cy="7736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D75D68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Origin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76724" y="8291412"/>
              <a:ext cx="7958959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>
                  <a:solidFill>
                    <a:srgbClr val="D75D68"/>
                  </a:solidFill>
                  <a:latin typeface="Roboto"/>
                  <a:ea typeface="Roboto"/>
                  <a:cs typeface="Roboto"/>
                  <a:sym typeface="Roboto"/>
                </a:rPr>
                <a:t>                 </a:t>
              </a:r>
              <a:r>
                <a:rPr lang="en-US" sz="1800" b="1">
                  <a:solidFill>
                    <a:srgbClr val="D75D68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           3                            6       7   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613020" y="-19050"/>
              <a:ext cx="5942830" cy="418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1"/>
                </a:lnSpc>
                <a:spcBef>
                  <a:spcPct val="0"/>
                </a:spcBef>
              </a:pPr>
              <a:r>
                <a:rPr lang="en-US" sz="1984" spc="119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Water - Primed Seeds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6921134" y="4769950"/>
              <a:ext cx="365100" cy="365100"/>
            </a:xfrm>
            <a:custGeom>
              <a:avLst/>
              <a:gdLst/>
              <a:ahLst/>
              <a:cxnLst/>
              <a:rect l="l" t="t" r="r" b="b"/>
              <a:pathLst>
                <a:path w="365100" h="365100">
                  <a:moveTo>
                    <a:pt x="0" y="0"/>
                  </a:moveTo>
                  <a:lnTo>
                    <a:pt x="365100" y="0"/>
                  </a:lnTo>
                  <a:lnTo>
                    <a:pt x="365100" y="365100"/>
                  </a:lnTo>
                  <a:lnTo>
                    <a:pt x="0" y="3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6175972" y="5732946"/>
              <a:ext cx="365100" cy="365100"/>
            </a:xfrm>
            <a:custGeom>
              <a:avLst/>
              <a:gdLst/>
              <a:ahLst/>
              <a:cxnLst/>
              <a:rect l="l" t="t" r="r" b="b"/>
              <a:pathLst>
                <a:path w="365100" h="365100">
                  <a:moveTo>
                    <a:pt x="0" y="0"/>
                  </a:moveTo>
                  <a:lnTo>
                    <a:pt x="365100" y="0"/>
                  </a:lnTo>
                  <a:lnTo>
                    <a:pt x="365100" y="365100"/>
                  </a:lnTo>
                  <a:lnTo>
                    <a:pt x="0" y="3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3876334" y="7307588"/>
              <a:ext cx="365100" cy="365100"/>
            </a:xfrm>
            <a:custGeom>
              <a:avLst/>
              <a:gdLst/>
              <a:ahLst/>
              <a:cxnLst/>
              <a:rect l="l" t="t" r="r" b="b"/>
              <a:pathLst>
                <a:path w="365100" h="365100">
                  <a:moveTo>
                    <a:pt x="0" y="0"/>
                  </a:moveTo>
                  <a:lnTo>
                    <a:pt x="365100" y="0"/>
                  </a:lnTo>
                  <a:lnTo>
                    <a:pt x="365100" y="365100"/>
                  </a:lnTo>
                  <a:lnTo>
                    <a:pt x="0" y="3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421782" y="2860141"/>
            <a:ext cx="6506928" cy="6260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Now that your graph is labelled, plot the average root length for each condition.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Look at the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averages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in your results table. In this example, the average root length of the water-primed seeds was 0.9 cm on Day 3, 3.0 cm on Day 6 and 4.3 cm on Day 7.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Plot each average above its day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marL="0" lvl="0" indent="0" algn="l">
              <a:lnSpc>
                <a:spcPts val="4570"/>
              </a:lnSpc>
              <a:spcBef>
                <a:spcPct val="0"/>
              </a:spcBef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499202" y="426401"/>
            <a:ext cx="15760098" cy="107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Mark the measurements on your graph</a:t>
            </a:r>
          </a:p>
        </p:txBody>
      </p:sp>
      <p:sp>
        <p:nvSpPr>
          <p:cNvPr id="18" name="TextBox 18"/>
          <p:cNvSpPr txBox="1"/>
          <p:nvPr/>
        </p:nvSpPr>
        <p:spPr>
          <a:xfrm rot="-5400000">
            <a:off x="313910" y="5841018"/>
            <a:ext cx="6166288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b="1">
                <a:solidFill>
                  <a:srgbClr val="D75D68"/>
                </a:solidFill>
                <a:latin typeface="Roboto Bold"/>
                <a:ea typeface="Roboto Bold"/>
                <a:cs typeface="Roboto Bold"/>
                <a:sym typeface="Roboto Bold"/>
              </a:rPr>
              <a:t> 0         1       2        3       4        5        6       7        8        9       10     </a:t>
            </a:r>
          </a:p>
        </p:txBody>
      </p:sp>
      <p:sp>
        <p:nvSpPr>
          <p:cNvPr id="19" name="Freeform 19"/>
          <p:cNvSpPr/>
          <p:nvPr/>
        </p:nvSpPr>
        <p:spPr>
          <a:xfrm>
            <a:off x="274639" y="4014154"/>
            <a:ext cx="273825" cy="273825"/>
          </a:xfrm>
          <a:custGeom>
            <a:avLst/>
            <a:gdLst/>
            <a:ahLst/>
            <a:cxnLst/>
            <a:rect l="l" t="t" r="r" b="b"/>
            <a:pathLst>
              <a:path w="273825" h="273825">
                <a:moveTo>
                  <a:pt x="0" y="0"/>
                </a:moveTo>
                <a:lnTo>
                  <a:pt x="273825" y="0"/>
                </a:lnTo>
                <a:lnTo>
                  <a:pt x="273825" y="273825"/>
                </a:lnTo>
                <a:lnTo>
                  <a:pt x="0" y="2738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20" name="TextBox 20"/>
          <p:cNvSpPr txBox="1"/>
          <p:nvPr/>
        </p:nvSpPr>
        <p:spPr>
          <a:xfrm>
            <a:off x="716164" y="3981274"/>
            <a:ext cx="1388941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Water: primed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74291" y="0"/>
            <a:ext cx="16361087" cy="2128801"/>
            <a:chOff x="0" y="0"/>
            <a:chExt cx="5863444" cy="76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63444" cy="762914"/>
            </a:xfrm>
            <a:custGeom>
              <a:avLst/>
              <a:gdLst/>
              <a:ahLst/>
              <a:cxnLst/>
              <a:rect l="l" t="t" r="r" b="b"/>
              <a:pathLst>
                <a:path w="5863444" h="762914">
                  <a:moveTo>
                    <a:pt x="0" y="0"/>
                  </a:moveTo>
                  <a:lnTo>
                    <a:pt x="5863444" y="0"/>
                  </a:lnTo>
                  <a:lnTo>
                    <a:pt x="5863444" y="762914"/>
                  </a:lnTo>
                  <a:lnTo>
                    <a:pt x="0" y="762914"/>
                  </a:lnTo>
                  <a:close/>
                </a:path>
              </a:pathLst>
            </a:custGeom>
            <a:solidFill>
              <a:srgbClr val="155FA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863444" cy="79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05295"/>
            <a:ext cx="1923506" cy="1923506"/>
          </a:xfrm>
          <a:custGeom>
            <a:avLst/>
            <a:gdLst/>
            <a:ahLst/>
            <a:cxnLst/>
            <a:rect l="l" t="t" r="r" b="b"/>
            <a:pathLst>
              <a:path w="1923506" h="1923506">
                <a:moveTo>
                  <a:pt x="0" y="0"/>
                </a:moveTo>
                <a:lnTo>
                  <a:pt x="1923506" y="0"/>
                </a:lnTo>
                <a:lnTo>
                  <a:pt x="1923506" y="1923506"/>
                </a:lnTo>
                <a:lnTo>
                  <a:pt x="0" y="19235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10190700" y="3132988"/>
            <a:ext cx="7529111" cy="5689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Once you have plotted the three measurements, you can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connect them with a line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0" lvl="0" indent="0" algn="l">
              <a:lnSpc>
                <a:spcPts val="4570"/>
              </a:lnSpc>
              <a:spcBef>
                <a:spcPct val="0"/>
              </a:spcBef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Repeat this for the other three conditions. On each graph, plot the average root length for Days 3, 6 and 7, then connect the three dots in order.</a:t>
            </a:r>
          </a:p>
          <a:p>
            <a:pPr marL="0" lvl="0" indent="0" algn="l">
              <a:lnSpc>
                <a:spcPts val="4570"/>
              </a:lnSpc>
              <a:spcBef>
                <a:spcPct val="0"/>
              </a:spcBef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0" lvl="0" indent="0" algn="l">
              <a:lnSpc>
                <a:spcPts val="4570"/>
              </a:lnSpc>
              <a:spcBef>
                <a:spcPct val="0"/>
              </a:spcBef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32255" y="426401"/>
            <a:ext cx="15760098" cy="107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Mark the measurements on your graph</a:t>
            </a:r>
          </a:p>
        </p:txBody>
      </p:sp>
      <p:sp>
        <p:nvSpPr>
          <p:cNvPr id="8" name="Freeform 8"/>
          <p:cNvSpPr/>
          <p:nvPr/>
        </p:nvSpPr>
        <p:spPr>
          <a:xfrm>
            <a:off x="274639" y="4014154"/>
            <a:ext cx="273825" cy="273825"/>
          </a:xfrm>
          <a:custGeom>
            <a:avLst/>
            <a:gdLst/>
            <a:ahLst/>
            <a:cxnLst/>
            <a:rect l="l" t="t" r="r" b="b"/>
            <a:pathLst>
              <a:path w="273825" h="273825">
                <a:moveTo>
                  <a:pt x="0" y="0"/>
                </a:moveTo>
                <a:lnTo>
                  <a:pt x="273825" y="0"/>
                </a:lnTo>
                <a:lnTo>
                  <a:pt x="273825" y="273825"/>
                </a:lnTo>
                <a:lnTo>
                  <a:pt x="0" y="2738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9" name="Freeform 9"/>
          <p:cNvSpPr/>
          <p:nvPr/>
        </p:nvSpPr>
        <p:spPr>
          <a:xfrm>
            <a:off x="3599849" y="3182769"/>
            <a:ext cx="5703265" cy="5667054"/>
          </a:xfrm>
          <a:custGeom>
            <a:avLst/>
            <a:gdLst/>
            <a:ahLst/>
            <a:cxnLst/>
            <a:rect l="l" t="t" r="r" b="b"/>
            <a:pathLst>
              <a:path w="5703265" h="5667054">
                <a:moveTo>
                  <a:pt x="0" y="0"/>
                </a:moveTo>
                <a:lnTo>
                  <a:pt x="5703265" y="0"/>
                </a:lnTo>
                <a:lnTo>
                  <a:pt x="5703265" y="5667054"/>
                </a:lnTo>
                <a:lnTo>
                  <a:pt x="0" y="56670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10" name="Group 10"/>
          <p:cNvGrpSpPr/>
          <p:nvPr/>
        </p:nvGrpSpPr>
        <p:grpSpPr>
          <a:xfrm>
            <a:off x="2241238" y="2735417"/>
            <a:ext cx="7301762" cy="7138834"/>
            <a:chOff x="0" y="0"/>
            <a:chExt cx="9735683" cy="9518445"/>
          </a:xfrm>
        </p:grpSpPr>
        <p:sp>
          <p:nvSpPr>
            <p:cNvPr id="11" name="TextBox 11"/>
            <p:cNvSpPr txBox="1"/>
            <p:nvPr/>
          </p:nvSpPr>
          <p:spPr>
            <a:xfrm>
              <a:off x="4507795" y="8744802"/>
              <a:ext cx="1553845" cy="7736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D75D68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DAYS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 rot="-5400000">
              <a:off x="-2869532" y="4000632"/>
              <a:ext cx="6379356" cy="7736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D75D68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ROOT LENGTH (cm)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2433" y="8505618"/>
              <a:ext cx="1708150" cy="7736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D75D68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Origin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76724" y="8291412"/>
              <a:ext cx="7958959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>
                  <a:solidFill>
                    <a:srgbClr val="D75D68"/>
                  </a:solidFill>
                  <a:latin typeface="Roboto"/>
                  <a:ea typeface="Roboto"/>
                  <a:cs typeface="Roboto"/>
                  <a:sym typeface="Roboto"/>
                </a:rPr>
                <a:t>                 </a:t>
              </a:r>
              <a:r>
                <a:rPr lang="en-US" sz="1800" b="1">
                  <a:solidFill>
                    <a:srgbClr val="D75D68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           3                            6       7   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613020" y="-19050"/>
              <a:ext cx="5942830" cy="418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1"/>
                </a:lnSpc>
                <a:spcBef>
                  <a:spcPct val="0"/>
                </a:spcBef>
              </a:pPr>
              <a:r>
                <a:rPr lang="en-US" sz="1984" spc="119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Water - Primed Seeds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6921134" y="4769950"/>
              <a:ext cx="365100" cy="365100"/>
            </a:xfrm>
            <a:custGeom>
              <a:avLst/>
              <a:gdLst/>
              <a:ahLst/>
              <a:cxnLst/>
              <a:rect l="l" t="t" r="r" b="b"/>
              <a:pathLst>
                <a:path w="365100" h="365100">
                  <a:moveTo>
                    <a:pt x="0" y="0"/>
                  </a:moveTo>
                  <a:lnTo>
                    <a:pt x="365100" y="0"/>
                  </a:lnTo>
                  <a:lnTo>
                    <a:pt x="365100" y="365100"/>
                  </a:lnTo>
                  <a:lnTo>
                    <a:pt x="0" y="3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6071020" y="5732946"/>
              <a:ext cx="365100" cy="365100"/>
            </a:xfrm>
            <a:custGeom>
              <a:avLst/>
              <a:gdLst/>
              <a:ahLst/>
              <a:cxnLst/>
              <a:rect l="l" t="t" r="r" b="b"/>
              <a:pathLst>
                <a:path w="365100" h="365100">
                  <a:moveTo>
                    <a:pt x="0" y="0"/>
                  </a:moveTo>
                  <a:lnTo>
                    <a:pt x="365099" y="0"/>
                  </a:lnTo>
                  <a:lnTo>
                    <a:pt x="365099" y="365100"/>
                  </a:lnTo>
                  <a:lnTo>
                    <a:pt x="0" y="3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3876334" y="7307588"/>
              <a:ext cx="365100" cy="365100"/>
            </a:xfrm>
            <a:custGeom>
              <a:avLst/>
              <a:gdLst/>
              <a:ahLst/>
              <a:cxnLst/>
              <a:rect l="l" t="t" r="r" b="b"/>
              <a:pathLst>
                <a:path w="365100" h="365100">
                  <a:moveTo>
                    <a:pt x="0" y="0"/>
                  </a:moveTo>
                  <a:lnTo>
                    <a:pt x="365100" y="0"/>
                  </a:lnTo>
                  <a:lnTo>
                    <a:pt x="365100" y="365100"/>
                  </a:lnTo>
                  <a:lnTo>
                    <a:pt x="0" y="3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19" name="AutoShape 19"/>
            <p:cNvSpPr/>
            <p:nvPr/>
          </p:nvSpPr>
          <p:spPr>
            <a:xfrm flipV="1">
              <a:off x="4020095" y="4905159"/>
              <a:ext cx="3308849" cy="2513417"/>
            </a:xfrm>
            <a:prstGeom prst="line">
              <a:avLst/>
            </a:prstGeom>
            <a:ln w="88900" cap="flat">
              <a:solidFill>
                <a:srgbClr val="D75D68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20" name="TextBox 20"/>
          <p:cNvSpPr txBox="1"/>
          <p:nvPr/>
        </p:nvSpPr>
        <p:spPr>
          <a:xfrm rot="-5400000">
            <a:off x="313910" y="5841018"/>
            <a:ext cx="6166288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b="1">
                <a:solidFill>
                  <a:srgbClr val="D75D68"/>
                </a:solidFill>
                <a:latin typeface="Roboto Bold"/>
                <a:ea typeface="Roboto Bold"/>
                <a:cs typeface="Roboto Bold"/>
                <a:sym typeface="Roboto Bold"/>
              </a:rPr>
              <a:t> 0         1       2        3       4        5        6       7        8        9       10    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16164" y="3981274"/>
            <a:ext cx="1388941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Water: primed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74291" y="0"/>
            <a:ext cx="16361087" cy="2128801"/>
            <a:chOff x="0" y="0"/>
            <a:chExt cx="5863444" cy="76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63444" cy="762914"/>
            </a:xfrm>
            <a:custGeom>
              <a:avLst/>
              <a:gdLst/>
              <a:ahLst/>
              <a:cxnLst/>
              <a:rect l="l" t="t" r="r" b="b"/>
              <a:pathLst>
                <a:path w="5863444" h="762914">
                  <a:moveTo>
                    <a:pt x="0" y="0"/>
                  </a:moveTo>
                  <a:lnTo>
                    <a:pt x="5863444" y="0"/>
                  </a:lnTo>
                  <a:lnTo>
                    <a:pt x="5863444" y="762914"/>
                  </a:lnTo>
                  <a:lnTo>
                    <a:pt x="0" y="762914"/>
                  </a:lnTo>
                  <a:close/>
                </a:path>
              </a:pathLst>
            </a:custGeom>
            <a:solidFill>
              <a:srgbClr val="155FA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863444" cy="79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05295"/>
            <a:ext cx="1923506" cy="1923506"/>
          </a:xfrm>
          <a:custGeom>
            <a:avLst/>
            <a:gdLst/>
            <a:ahLst/>
            <a:cxnLst/>
            <a:rect l="l" t="t" r="r" b="b"/>
            <a:pathLst>
              <a:path w="1923506" h="1923506">
                <a:moveTo>
                  <a:pt x="0" y="0"/>
                </a:moveTo>
                <a:lnTo>
                  <a:pt x="1923506" y="0"/>
                </a:lnTo>
                <a:lnTo>
                  <a:pt x="1923506" y="1923506"/>
                </a:lnTo>
                <a:lnTo>
                  <a:pt x="0" y="19235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9866949" y="2560134"/>
            <a:ext cx="7589332" cy="5212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6"/>
              </a:lnSpc>
            </a:pPr>
            <a:r>
              <a:rPr lang="en-US" sz="3290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have made a separate graph for each condition. Now turn to “</a:t>
            </a:r>
            <a:r>
              <a:rPr lang="en-US" sz="3290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Comparing All Four Conditions</a:t>
            </a:r>
            <a:r>
              <a:rPr lang="en-US" sz="3290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” in your Student Handbook.</a:t>
            </a:r>
          </a:p>
          <a:p>
            <a:pPr marL="0" lvl="0" indent="0" algn="l">
              <a:lnSpc>
                <a:spcPts val="4606"/>
              </a:lnSpc>
              <a:spcBef>
                <a:spcPct val="0"/>
              </a:spcBef>
            </a:pPr>
            <a:r>
              <a:rPr lang="en-US" sz="3290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Plot the average root lengths for Days 3, 6 and 7 for </a:t>
            </a:r>
            <a:r>
              <a:rPr lang="en-US" sz="3290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all four conditions </a:t>
            </a:r>
            <a:r>
              <a:rPr lang="en-US" sz="3290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 the same grid. </a:t>
            </a:r>
            <a:r>
              <a:rPr lang="en-US" sz="3290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Use a different colour or symbol for each condition</a:t>
            </a:r>
            <a:r>
              <a:rPr lang="en-US" sz="3290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and add a </a:t>
            </a:r>
            <a:r>
              <a:rPr lang="en-US" sz="3290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key</a:t>
            </a:r>
            <a:r>
              <a:rPr lang="en-US" sz="3290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so you can tell the lines apart.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771465" y="462101"/>
            <a:ext cx="14487835" cy="107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 Comparing all four conditions</a:t>
            </a:r>
          </a:p>
        </p:txBody>
      </p:sp>
      <p:sp>
        <p:nvSpPr>
          <p:cNvPr id="8" name="Freeform 8"/>
          <p:cNvSpPr/>
          <p:nvPr/>
        </p:nvSpPr>
        <p:spPr>
          <a:xfrm>
            <a:off x="160067" y="4014154"/>
            <a:ext cx="273825" cy="273825"/>
          </a:xfrm>
          <a:custGeom>
            <a:avLst/>
            <a:gdLst/>
            <a:ahLst/>
            <a:cxnLst/>
            <a:rect l="l" t="t" r="r" b="b"/>
            <a:pathLst>
              <a:path w="273825" h="273825">
                <a:moveTo>
                  <a:pt x="0" y="0"/>
                </a:moveTo>
                <a:lnTo>
                  <a:pt x="273825" y="0"/>
                </a:lnTo>
                <a:lnTo>
                  <a:pt x="273825" y="273825"/>
                </a:lnTo>
                <a:lnTo>
                  <a:pt x="0" y="2738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9" name="Freeform 9"/>
          <p:cNvSpPr/>
          <p:nvPr/>
        </p:nvSpPr>
        <p:spPr>
          <a:xfrm>
            <a:off x="3599849" y="3182769"/>
            <a:ext cx="5703265" cy="5667054"/>
          </a:xfrm>
          <a:custGeom>
            <a:avLst/>
            <a:gdLst/>
            <a:ahLst/>
            <a:cxnLst/>
            <a:rect l="l" t="t" r="r" b="b"/>
            <a:pathLst>
              <a:path w="5703265" h="5667054">
                <a:moveTo>
                  <a:pt x="0" y="0"/>
                </a:moveTo>
                <a:lnTo>
                  <a:pt x="5703265" y="0"/>
                </a:lnTo>
                <a:lnTo>
                  <a:pt x="5703265" y="5667054"/>
                </a:lnTo>
                <a:lnTo>
                  <a:pt x="0" y="56670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10" name="Group 10"/>
          <p:cNvGrpSpPr/>
          <p:nvPr/>
        </p:nvGrpSpPr>
        <p:grpSpPr>
          <a:xfrm>
            <a:off x="2399637" y="3633749"/>
            <a:ext cx="7143363" cy="6240502"/>
            <a:chOff x="0" y="0"/>
            <a:chExt cx="9524485" cy="8320669"/>
          </a:xfrm>
        </p:grpSpPr>
        <p:sp>
          <p:nvSpPr>
            <p:cNvPr id="11" name="TextBox 11"/>
            <p:cNvSpPr txBox="1"/>
            <p:nvPr/>
          </p:nvSpPr>
          <p:spPr>
            <a:xfrm>
              <a:off x="4296596" y="7547026"/>
              <a:ext cx="1553845" cy="7736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D75D68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DAYS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 rot="-5400000">
              <a:off x="-2869532" y="2802856"/>
              <a:ext cx="6379356" cy="7736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D75D68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ROOT LENGTH (cm)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35" y="7307842"/>
              <a:ext cx="1708150" cy="7736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D75D68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Origin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565526" y="7093636"/>
              <a:ext cx="7958959" cy="4057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>
                  <a:solidFill>
                    <a:srgbClr val="D75D68"/>
                  </a:solidFill>
                  <a:latin typeface="Roboto"/>
                  <a:ea typeface="Roboto"/>
                  <a:cs typeface="Roboto"/>
                  <a:sym typeface="Roboto"/>
                </a:rPr>
                <a:t>                 </a:t>
              </a:r>
              <a:r>
                <a:rPr lang="en-US" sz="1800" b="1">
                  <a:solidFill>
                    <a:srgbClr val="D75D68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           3                            6       7   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6709936" y="3572174"/>
              <a:ext cx="365100" cy="365100"/>
            </a:xfrm>
            <a:custGeom>
              <a:avLst/>
              <a:gdLst/>
              <a:ahLst/>
              <a:cxnLst/>
              <a:rect l="l" t="t" r="r" b="b"/>
              <a:pathLst>
                <a:path w="365100" h="365100">
                  <a:moveTo>
                    <a:pt x="0" y="0"/>
                  </a:moveTo>
                  <a:lnTo>
                    <a:pt x="365100" y="0"/>
                  </a:lnTo>
                  <a:lnTo>
                    <a:pt x="365100" y="365100"/>
                  </a:lnTo>
                  <a:lnTo>
                    <a:pt x="0" y="3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942673" y="4441963"/>
              <a:ext cx="365100" cy="365100"/>
            </a:xfrm>
            <a:custGeom>
              <a:avLst/>
              <a:gdLst/>
              <a:ahLst/>
              <a:cxnLst/>
              <a:rect l="l" t="t" r="r" b="b"/>
              <a:pathLst>
                <a:path w="365100" h="365100">
                  <a:moveTo>
                    <a:pt x="0" y="0"/>
                  </a:moveTo>
                  <a:lnTo>
                    <a:pt x="365099" y="0"/>
                  </a:lnTo>
                  <a:lnTo>
                    <a:pt x="365099" y="365099"/>
                  </a:lnTo>
                  <a:lnTo>
                    <a:pt x="0" y="3650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3665136" y="6109812"/>
              <a:ext cx="365100" cy="365100"/>
            </a:xfrm>
            <a:custGeom>
              <a:avLst/>
              <a:gdLst/>
              <a:ahLst/>
              <a:cxnLst/>
              <a:rect l="l" t="t" r="r" b="b"/>
              <a:pathLst>
                <a:path w="365100" h="365100">
                  <a:moveTo>
                    <a:pt x="0" y="0"/>
                  </a:moveTo>
                  <a:lnTo>
                    <a:pt x="365100" y="0"/>
                  </a:lnTo>
                  <a:lnTo>
                    <a:pt x="365100" y="365099"/>
                  </a:lnTo>
                  <a:lnTo>
                    <a:pt x="0" y="3650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18" name="AutoShape 18"/>
            <p:cNvSpPr/>
            <p:nvPr/>
          </p:nvSpPr>
          <p:spPr>
            <a:xfrm flipV="1">
              <a:off x="3808897" y="3707383"/>
              <a:ext cx="3308849" cy="2513417"/>
            </a:xfrm>
            <a:prstGeom prst="line">
              <a:avLst/>
            </a:prstGeom>
            <a:ln w="88900" cap="flat">
              <a:solidFill>
                <a:srgbClr val="D75D68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9" name="TextBox 19"/>
          <p:cNvSpPr txBox="1"/>
          <p:nvPr/>
        </p:nvSpPr>
        <p:spPr>
          <a:xfrm rot="-5400000">
            <a:off x="313910" y="5841018"/>
            <a:ext cx="6166288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b="1">
                <a:solidFill>
                  <a:srgbClr val="D75D68"/>
                </a:solidFill>
                <a:latin typeface="Roboto Bold"/>
                <a:ea typeface="Roboto Bold"/>
                <a:cs typeface="Roboto Bold"/>
                <a:sym typeface="Roboto Bold"/>
              </a:rPr>
              <a:t> 0         1       2        3       4        5        6       7        8        9       10    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18942" y="3981274"/>
            <a:ext cx="175128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Water + primed</a:t>
            </a:r>
          </a:p>
        </p:txBody>
      </p:sp>
      <p:sp>
        <p:nvSpPr>
          <p:cNvPr id="21" name="Freeform 21"/>
          <p:cNvSpPr/>
          <p:nvPr/>
        </p:nvSpPr>
        <p:spPr>
          <a:xfrm>
            <a:off x="160067" y="4573781"/>
            <a:ext cx="273825" cy="273825"/>
          </a:xfrm>
          <a:custGeom>
            <a:avLst/>
            <a:gdLst/>
            <a:ahLst/>
            <a:cxnLst/>
            <a:rect l="l" t="t" r="r" b="b"/>
            <a:pathLst>
              <a:path w="273825" h="273825">
                <a:moveTo>
                  <a:pt x="0" y="0"/>
                </a:moveTo>
                <a:lnTo>
                  <a:pt x="273825" y="0"/>
                </a:lnTo>
                <a:lnTo>
                  <a:pt x="273825" y="273825"/>
                </a:lnTo>
                <a:lnTo>
                  <a:pt x="0" y="2738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22" name="TextBox 22"/>
          <p:cNvSpPr txBox="1"/>
          <p:nvPr/>
        </p:nvSpPr>
        <p:spPr>
          <a:xfrm>
            <a:off x="518942" y="4540901"/>
            <a:ext cx="204854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Water + unprimed</a:t>
            </a:r>
          </a:p>
        </p:txBody>
      </p:sp>
      <p:sp>
        <p:nvSpPr>
          <p:cNvPr id="23" name="Freeform 23"/>
          <p:cNvSpPr/>
          <p:nvPr/>
        </p:nvSpPr>
        <p:spPr>
          <a:xfrm>
            <a:off x="150542" y="5110345"/>
            <a:ext cx="273825" cy="273825"/>
          </a:xfrm>
          <a:custGeom>
            <a:avLst/>
            <a:gdLst/>
            <a:ahLst/>
            <a:cxnLst/>
            <a:rect l="l" t="t" r="r" b="b"/>
            <a:pathLst>
              <a:path w="273825" h="273825">
                <a:moveTo>
                  <a:pt x="0" y="0"/>
                </a:moveTo>
                <a:lnTo>
                  <a:pt x="273825" y="0"/>
                </a:lnTo>
                <a:lnTo>
                  <a:pt x="273825" y="273825"/>
                </a:lnTo>
                <a:lnTo>
                  <a:pt x="0" y="2738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24" name="TextBox 24"/>
          <p:cNvSpPr txBox="1"/>
          <p:nvPr/>
        </p:nvSpPr>
        <p:spPr>
          <a:xfrm>
            <a:off x="482913" y="5077465"/>
            <a:ext cx="175128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Salt + primed</a:t>
            </a:r>
          </a:p>
        </p:txBody>
      </p:sp>
      <p:sp>
        <p:nvSpPr>
          <p:cNvPr id="25" name="Freeform 25"/>
          <p:cNvSpPr/>
          <p:nvPr/>
        </p:nvSpPr>
        <p:spPr>
          <a:xfrm>
            <a:off x="150542" y="5725308"/>
            <a:ext cx="273825" cy="273825"/>
          </a:xfrm>
          <a:custGeom>
            <a:avLst/>
            <a:gdLst/>
            <a:ahLst/>
            <a:cxnLst/>
            <a:rect l="l" t="t" r="r" b="b"/>
            <a:pathLst>
              <a:path w="273825" h="273825">
                <a:moveTo>
                  <a:pt x="0" y="0"/>
                </a:moveTo>
                <a:lnTo>
                  <a:pt x="273825" y="0"/>
                </a:lnTo>
                <a:lnTo>
                  <a:pt x="273825" y="273824"/>
                </a:lnTo>
                <a:lnTo>
                  <a:pt x="0" y="273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26" name="TextBox 26"/>
          <p:cNvSpPr txBox="1"/>
          <p:nvPr/>
        </p:nvSpPr>
        <p:spPr>
          <a:xfrm>
            <a:off x="482913" y="5692427"/>
            <a:ext cx="208457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Salt + unprimed</a:t>
            </a:r>
          </a:p>
        </p:txBody>
      </p:sp>
      <p:sp>
        <p:nvSpPr>
          <p:cNvPr id="27" name="Freeform 27"/>
          <p:cNvSpPr/>
          <p:nvPr/>
        </p:nvSpPr>
        <p:spPr>
          <a:xfrm>
            <a:off x="5177757" y="8369790"/>
            <a:ext cx="273825" cy="273825"/>
          </a:xfrm>
          <a:custGeom>
            <a:avLst/>
            <a:gdLst/>
            <a:ahLst/>
            <a:cxnLst/>
            <a:rect l="l" t="t" r="r" b="b"/>
            <a:pathLst>
              <a:path w="273825" h="273825">
                <a:moveTo>
                  <a:pt x="0" y="0"/>
                </a:moveTo>
                <a:lnTo>
                  <a:pt x="273824" y="0"/>
                </a:lnTo>
                <a:lnTo>
                  <a:pt x="273824" y="273825"/>
                </a:lnTo>
                <a:lnTo>
                  <a:pt x="0" y="2738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28" name="Freeform 28"/>
          <p:cNvSpPr/>
          <p:nvPr/>
        </p:nvSpPr>
        <p:spPr>
          <a:xfrm>
            <a:off x="6906919" y="7302724"/>
            <a:ext cx="273825" cy="273825"/>
          </a:xfrm>
          <a:custGeom>
            <a:avLst/>
            <a:gdLst/>
            <a:ahLst/>
            <a:cxnLst/>
            <a:rect l="l" t="t" r="r" b="b"/>
            <a:pathLst>
              <a:path w="273825" h="273825">
                <a:moveTo>
                  <a:pt x="0" y="0"/>
                </a:moveTo>
                <a:lnTo>
                  <a:pt x="273824" y="0"/>
                </a:lnTo>
                <a:lnTo>
                  <a:pt x="273824" y="273824"/>
                </a:lnTo>
                <a:lnTo>
                  <a:pt x="0" y="273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29" name="Freeform 29"/>
          <p:cNvSpPr/>
          <p:nvPr/>
        </p:nvSpPr>
        <p:spPr>
          <a:xfrm>
            <a:off x="7518250" y="6815555"/>
            <a:ext cx="273825" cy="273825"/>
          </a:xfrm>
          <a:custGeom>
            <a:avLst/>
            <a:gdLst/>
            <a:ahLst/>
            <a:cxnLst/>
            <a:rect l="l" t="t" r="r" b="b"/>
            <a:pathLst>
              <a:path w="273825" h="273825">
                <a:moveTo>
                  <a:pt x="0" y="0"/>
                </a:moveTo>
                <a:lnTo>
                  <a:pt x="273824" y="0"/>
                </a:lnTo>
                <a:lnTo>
                  <a:pt x="273824" y="273824"/>
                </a:lnTo>
                <a:lnTo>
                  <a:pt x="0" y="273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0" name="Freeform 30"/>
          <p:cNvSpPr/>
          <p:nvPr/>
        </p:nvSpPr>
        <p:spPr>
          <a:xfrm>
            <a:off x="5177757" y="8506702"/>
            <a:ext cx="273825" cy="273825"/>
          </a:xfrm>
          <a:custGeom>
            <a:avLst/>
            <a:gdLst/>
            <a:ahLst/>
            <a:cxnLst/>
            <a:rect l="l" t="t" r="r" b="b"/>
            <a:pathLst>
              <a:path w="273825" h="273825">
                <a:moveTo>
                  <a:pt x="0" y="0"/>
                </a:moveTo>
                <a:lnTo>
                  <a:pt x="273824" y="0"/>
                </a:lnTo>
                <a:lnTo>
                  <a:pt x="273824" y="273825"/>
                </a:lnTo>
                <a:lnTo>
                  <a:pt x="0" y="2738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1" name="Freeform 31"/>
          <p:cNvSpPr/>
          <p:nvPr/>
        </p:nvSpPr>
        <p:spPr>
          <a:xfrm>
            <a:off x="6922453" y="7657120"/>
            <a:ext cx="273825" cy="273825"/>
          </a:xfrm>
          <a:custGeom>
            <a:avLst/>
            <a:gdLst/>
            <a:ahLst/>
            <a:cxnLst/>
            <a:rect l="l" t="t" r="r" b="b"/>
            <a:pathLst>
              <a:path w="273825" h="273825">
                <a:moveTo>
                  <a:pt x="0" y="0"/>
                </a:moveTo>
                <a:lnTo>
                  <a:pt x="273825" y="0"/>
                </a:lnTo>
                <a:lnTo>
                  <a:pt x="273825" y="273825"/>
                </a:lnTo>
                <a:lnTo>
                  <a:pt x="0" y="2738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2" name="Freeform 32"/>
          <p:cNvSpPr/>
          <p:nvPr/>
        </p:nvSpPr>
        <p:spPr>
          <a:xfrm>
            <a:off x="7494287" y="7234740"/>
            <a:ext cx="273825" cy="273825"/>
          </a:xfrm>
          <a:custGeom>
            <a:avLst/>
            <a:gdLst/>
            <a:ahLst/>
            <a:cxnLst/>
            <a:rect l="l" t="t" r="r" b="b"/>
            <a:pathLst>
              <a:path w="273825" h="273825">
                <a:moveTo>
                  <a:pt x="0" y="0"/>
                </a:moveTo>
                <a:lnTo>
                  <a:pt x="273825" y="0"/>
                </a:lnTo>
                <a:lnTo>
                  <a:pt x="273825" y="273825"/>
                </a:lnTo>
                <a:lnTo>
                  <a:pt x="0" y="2738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3" name="Freeform 33"/>
          <p:cNvSpPr/>
          <p:nvPr/>
        </p:nvSpPr>
        <p:spPr>
          <a:xfrm>
            <a:off x="5177757" y="8712910"/>
            <a:ext cx="273825" cy="273825"/>
          </a:xfrm>
          <a:custGeom>
            <a:avLst/>
            <a:gdLst/>
            <a:ahLst/>
            <a:cxnLst/>
            <a:rect l="l" t="t" r="r" b="b"/>
            <a:pathLst>
              <a:path w="273825" h="273825">
                <a:moveTo>
                  <a:pt x="0" y="0"/>
                </a:moveTo>
                <a:lnTo>
                  <a:pt x="273824" y="0"/>
                </a:lnTo>
                <a:lnTo>
                  <a:pt x="273824" y="273825"/>
                </a:lnTo>
                <a:lnTo>
                  <a:pt x="0" y="2738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4" name="Freeform 34"/>
          <p:cNvSpPr/>
          <p:nvPr/>
        </p:nvSpPr>
        <p:spPr>
          <a:xfrm>
            <a:off x="6922453" y="8166253"/>
            <a:ext cx="273825" cy="273825"/>
          </a:xfrm>
          <a:custGeom>
            <a:avLst/>
            <a:gdLst/>
            <a:ahLst/>
            <a:cxnLst/>
            <a:rect l="l" t="t" r="r" b="b"/>
            <a:pathLst>
              <a:path w="273825" h="273825">
                <a:moveTo>
                  <a:pt x="0" y="0"/>
                </a:moveTo>
                <a:lnTo>
                  <a:pt x="273825" y="0"/>
                </a:lnTo>
                <a:lnTo>
                  <a:pt x="273825" y="273825"/>
                </a:lnTo>
                <a:lnTo>
                  <a:pt x="0" y="2738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5" name="Freeform 35"/>
          <p:cNvSpPr/>
          <p:nvPr/>
        </p:nvSpPr>
        <p:spPr>
          <a:xfrm>
            <a:off x="7494287" y="8029341"/>
            <a:ext cx="273825" cy="273825"/>
          </a:xfrm>
          <a:custGeom>
            <a:avLst/>
            <a:gdLst/>
            <a:ahLst/>
            <a:cxnLst/>
            <a:rect l="l" t="t" r="r" b="b"/>
            <a:pathLst>
              <a:path w="273825" h="273825">
                <a:moveTo>
                  <a:pt x="0" y="0"/>
                </a:moveTo>
                <a:lnTo>
                  <a:pt x="273825" y="0"/>
                </a:lnTo>
                <a:lnTo>
                  <a:pt x="273825" y="273825"/>
                </a:lnTo>
                <a:lnTo>
                  <a:pt x="0" y="2738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6" name="AutoShape 36"/>
          <p:cNvSpPr/>
          <p:nvPr/>
        </p:nvSpPr>
        <p:spPr>
          <a:xfrm flipV="1">
            <a:off x="5314669" y="6989014"/>
            <a:ext cx="2340493" cy="1517688"/>
          </a:xfrm>
          <a:prstGeom prst="line">
            <a:avLst/>
          </a:prstGeom>
          <a:ln w="66675" cap="flat">
            <a:solidFill>
              <a:srgbClr val="4B97D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37" name="AutoShape 37"/>
          <p:cNvSpPr/>
          <p:nvPr/>
        </p:nvSpPr>
        <p:spPr>
          <a:xfrm flipV="1">
            <a:off x="5409481" y="7411423"/>
            <a:ext cx="2221719" cy="1273516"/>
          </a:xfrm>
          <a:prstGeom prst="line">
            <a:avLst/>
          </a:prstGeom>
          <a:ln w="66675" cap="flat">
            <a:solidFill>
              <a:srgbClr val="FFDE5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38" name="AutoShape 38"/>
          <p:cNvSpPr/>
          <p:nvPr/>
        </p:nvSpPr>
        <p:spPr>
          <a:xfrm flipV="1">
            <a:off x="5340622" y="8166253"/>
            <a:ext cx="2314540" cy="712734"/>
          </a:xfrm>
          <a:prstGeom prst="line">
            <a:avLst/>
          </a:prstGeom>
          <a:ln w="66675" cap="flat">
            <a:solidFill>
              <a:srgbClr val="66CC3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696017"/>
            <a:ext cx="9437752" cy="9047206"/>
            <a:chOff x="0" y="0"/>
            <a:chExt cx="2485663" cy="23828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85663" cy="2382803"/>
            </a:xfrm>
            <a:custGeom>
              <a:avLst/>
              <a:gdLst/>
              <a:ahLst/>
              <a:cxnLst/>
              <a:rect l="l" t="t" r="r" b="b"/>
              <a:pathLst>
                <a:path w="2485663" h="2382803">
                  <a:moveTo>
                    <a:pt x="41836" y="0"/>
                  </a:moveTo>
                  <a:lnTo>
                    <a:pt x="2443827" y="0"/>
                  </a:lnTo>
                  <a:cubicBezTo>
                    <a:pt x="2466933" y="0"/>
                    <a:pt x="2485663" y="18731"/>
                    <a:pt x="2485663" y="41836"/>
                  </a:cubicBezTo>
                  <a:lnTo>
                    <a:pt x="2485663" y="2340967"/>
                  </a:lnTo>
                  <a:cubicBezTo>
                    <a:pt x="2485663" y="2364073"/>
                    <a:pt x="2466933" y="2382803"/>
                    <a:pt x="2443827" y="2382803"/>
                  </a:cubicBezTo>
                  <a:lnTo>
                    <a:pt x="41836" y="2382803"/>
                  </a:lnTo>
                  <a:cubicBezTo>
                    <a:pt x="18731" y="2382803"/>
                    <a:pt x="0" y="2364073"/>
                    <a:pt x="0" y="2340967"/>
                  </a:cubicBezTo>
                  <a:lnTo>
                    <a:pt x="0" y="41836"/>
                  </a:lnTo>
                  <a:cubicBezTo>
                    <a:pt x="0" y="18731"/>
                    <a:pt x="18731" y="0"/>
                    <a:pt x="41836" y="0"/>
                  </a:cubicBezTo>
                  <a:close/>
                </a:path>
              </a:pathLst>
            </a:custGeom>
            <a:solidFill>
              <a:srgbClr val="155FAF"/>
            </a:solidFill>
            <a:ln cap="rnd">
              <a:noFill/>
              <a:prstDash val="sysDot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485663" cy="24304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51196" y="2289817"/>
            <a:ext cx="8378615" cy="6946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1"/>
              </a:lnSpc>
            </a:pPr>
            <a:r>
              <a:rPr lang="en-US" sz="3272">
                <a:solidFill>
                  <a:srgbClr val="FFDE5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When you have completed all four graphs, you will have lots of </a:t>
            </a:r>
            <a:r>
              <a:rPr lang="en-US" sz="3272" b="1">
                <a:solidFill>
                  <a:srgbClr val="FFDE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data</a:t>
            </a:r>
            <a:r>
              <a:rPr lang="en-US" sz="3272">
                <a:solidFill>
                  <a:srgbClr val="FFDE5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to look at and think about. You have now reached Step #5 in the </a:t>
            </a:r>
            <a:r>
              <a:rPr lang="en-US" sz="3272" b="1">
                <a:solidFill>
                  <a:srgbClr val="FFDE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Scientific Method</a:t>
            </a:r>
            <a:r>
              <a:rPr lang="en-US" sz="3272">
                <a:solidFill>
                  <a:srgbClr val="FFDE5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- </a:t>
            </a:r>
            <a:r>
              <a:rPr lang="en-US" sz="3272" b="1">
                <a:solidFill>
                  <a:srgbClr val="FFDE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Analyse Data</a:t>
            </a:r>
            <a:r>
              <a:rPr lang="en-US" sz="3272">
                <a:solidFill>
                  <a:srgbClr val="FFDE5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4581"/>
              </a:lnSpc>
            </a:pPr>
            <a:endParaRPr lang="en-US" sz="3272">
              <a:solidFill>
                <a:srgbClr val="FFDE59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81"/>
              </a:lnSpc>
            </a:pPr>
            <a:r>
              <a:rPr lang="en-US" sz="3272" b="1">
                <a:solidFill>
                  <a:srgbClr val="FFDE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Analysis</a:t>
            </a:r>
            <a:r>
              <a:rPr lang="en-US" sz="3272">
                <a:solidFill>
                  <a:srgbClr val="FFDE5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means looking at your </a:t>
            </a:r>
            <a:r>
              <a:rPr lang="en-US" sz="3272" b="1">
                <a:solidFill>
                  <a:srgbClr val="FFDE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data</a:t>
            </a:r>
            <a:r>
              <a:rPr lang="en-US" sz="3272">
                <a:solidFill>
                  <a:srgbClr val="FFDE5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and figuring out what it tells you. </a:t>
            </a:r>
          </a:p>
          <a:p>
            <a:pPr algn="l">
              <a:lnSpc>
                <a:spcPts val="4581"/>
              </a:lnSpc>
            </a:pPr>
            <a:endParaRPr lang="en-US" sz="3272">
              <a:solidFill>
                <a:srgbClr val="FFDE59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81"/>
              </a:lnSpc>
            </a:pPr>
            <a:r>
              <a:rPr lang="en-US" sz="3272">
                <a:solidFill>
                  <a:srgbClr val="FFDE5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Take a look at your four graphs and think about what it shows. </a:t>
            </a:r>
          </a:p>
          <a:p>
            <a:pPr algn="l">
              <a:lnSpc>
                <a:spcPts val="4581"/>
              </a:lnSpc>
            </a:pPr>
            <a:endParaRPr lang="en-US" sz="3272">
              <a:solidFill>
                <a:srgbClr val="FFDE59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81"/>
              </a:lnSpc>
            </a:pPr>
            <a:endParaRPr lang="en-US" sz="3272">
              <a:solidFill>
                <a:srgbClr val="FFDE59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236747" y="1181100"/>
            <a:ext cx="6708174" cy="739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5600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Analyse  your Data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38910" y="1181100"/>
            <a:ext cx="3411060" cy="739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5600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Step #5</a:t>
            </a:r>
          </a:p>
        </p:txBody>
      </p:sp>
      <p:sp>
        <p:nvSpPr>
          <p:cNvPr id="8" name="Freeform 8"/>
          <p:cNvSpPr/>
          <p:nvPr/>
        </p:nvSpPr>
        <p:spPr>
          <a:xfrm rot="2823340" flipH="1">
            <a:off x="15867685" y="3503007"/>
            <a:ext cx="521735" cy="374345"/>
          </a:xfrm>
          <a:custGeom>
            <a:avLst/>
            <a:gdLst/>
            <a:ahLst/>
            <a:cxnLst/>
            <a:rect l="l" t="t" r="r" b="b"/>
            <a:pathLst>
              <a:path w="521735" h="374345">
                <a:moveTo>
                  <a:pt x="521735" y="0"/>
                </a:moveTo>
                <a:lnTo>
                  <a:pt x="0" y="0"/>
                </a:lnTo>
                <a:lnTo>
                  <a:pt x="0" y="374345"/>
                </a:lnTo>
                <a:lnTo>
                  <a:pt x="521735" y="374345"/>
                </a:lnTo>
                <a:lnTo>
                  <a:pt x="521735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9" name="Group 9"/>
          <p:cNvGrpSpPr/>
          <p:nvPr/>
        </p:nvGrpSpPr>
        <p:grpSpPr>
          <a:xfrm>
            <a:off x="11112954" y="5653460"/>
            <a:ext cx="1945932" cy="761567"/>
            <a:chOff x="0" y="0"/>
            <a:chExt cx="1038420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38421" cy="406400"/>
            </a:xfrm>
            <a:custGeom>
              <a:avLst/>
              <a:gdLst/>
              <a:ahLst/>
              <a:cxnLst/>
              <a:rect l="l" t="t" r="r" b="b"/>
              <a:pathLst>
                <a:path w="1038421" h="406400">
                  <a:moveTo>
                    <a:pt x="103441" y="0"/>
                  </a:moveTo>
                  <a:lnTo>
                    <a:pt x="934979" y="0"/>
                  </a:lnTo>
                  <a:cubicBezTo>
                    <a:pt x="992108" y="0"/>
                    <a:pt x="1038421" y="46312"/>
                    <a:pt x="1038421" y="103441"/>
                  </a:cubicBezTo>
                  <a:lnTo>
                    <a:pt x="1038421" y="302959"/>
                  </a:lnTo>
                  <a:cubicBezTo>
                    <a:pt x="1038421" y="360088"/>
                    <a:pt x="992108" y="406400"/>
                    <a:pt x="934979" y="406400"/>
                  </a:cubicBezTo>
                  <a:lnTo>
                    <a:pt x="103441" y="406400"/>
                  </a:lnTo>
                  <a:cubicBezTo>
                    <a:pt x="46312" y="406400"/>
                    <a:pt x="0" y="360088"/>
                    <a:pt x="0" y="302959"/>
                  </a:cubicBezTo>
                  <a:lnTo>
                    <a:pt x="0" y="103441"/>
                  </a:lnTo>
                  <a:cubicBezTo>
                    <a:pt x="0" y="46312"/>
                    <a:pt x="46312" y="0"/>
                    <a:pt x="103441" y="0"/>
                  </a:cubicBezTo>
                  <a:close/>
                </a:path>
              </a:pathLst>
            </a:custGeom>
            <a:solidFill>
              <a:srgbClr val="155FA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038420" cy="434975"/>
            </a:xfrm>
            <a:prstGeom prst="rect">
              <a:avLst/>
            </a:prstGeom>
          </p:spPr>
          <p:txBody>
            <a:bodyPr lIns="25072" tIns="25072" rIns="25072" bIns="25072" rtlCol="0" anchor="ctr"/>
            <a:lstStyle/>
            <a:p>
              <a:pPr algn="ctr">
                <a:lnSpc>
                  <a:spcPts val="1493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866185" y="5843583"/>
            <a:ext cx="1088772" cy="419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2"/>
              </a:lnSpc>
            </a:pPr>
            <a:r>
              <a:rPr lang="en-US" sz="1676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Analyse</a:t>
            </a:r>
          </a:p>
          <a:p>
            <a:pPr algn="ctr">
              <a:lnSpc>
                <a:spcPts val="1592"/>
              </a:lnSpc>
            </a:pPr>
            <a:r>
              <a:rPr lang="en-US" sz="1676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Data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16884" y="5829907"/>
            <a:ext cx="649301" cy="484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2"/>
              </a:lnSpc>
            </a:pPr>
            <a:r>
              <a:rPr lang="en-US" sz="3696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#5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1112954" y="4040708"/>
            <a:ext cx="1945932" cy="761567"/>
            <a:chOff x="0" y="0"/>
            <a:chExt cx="1038420" cy="406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38421" cy="406400"/>
            </a:xfrm>
            <a:custGeom>
              <a:avLst/>
              <a:gdLst/>
              <a:ahLst/>
              <a:cxnLst/>
              <a:rect l="l" t="t" r="r" b="b"/>
              <a:pathLst>
                <a:path w="1038421" h="406400">
                  <a:moveTo>
                    <a:pt x="103441" y="0"/>
                  </a:moveTo>
                  <a:lnTo>
                    <a:pt x="934979" y="0"/>
                  </a:lnTo>
                  <a:cubicBezTo>
                    <a:pt x="992108" y="0"/>
                    <a:pt x="1038421" y="46312"/>
                    <a:pt x="1038421" y="103441"/>
                  </a:cubicBezTo>
                  <a:lnTo>
                    <a:pt x="1038421" y="302959"/>
                  </a:lnTo>
                  <a:cubicBezTo>
                    <a:pt x="1038421" y="360088"/>
                    <a:pt x="992108" y="406400"/>
                    <a:pt x="934979" y="406400"/>
                  </a:cubicBezTo>
                  <a:lnTo>
                    <a:pt x="103441" y="406400"/>
                  </a:lnTo>
                  <a:cubicBezTo>
                    <a:pt x="46312" y="406400"/>
                    <a:pt x="0" y="360088"/>
                    <a:pt x="0" y="302959"/>
                  </a:cubicBezTo>
                  <a:lnTo>
                    <a:pt x="0" y="103441"/>
                  </a:lnTo>
                  <a:cubicBezTo>
                    <a:pt x="0" y="46312"/>
                    <a:pt x="46312" y="0"/>
                    <a:pt x="103441" y="0"/>
                  </a:cubicBezTo>
                  <a:close/>
                </a:path>
              </a:pathLst>
            </a:custGeom>
            <a:solidFill>
              <a:srgbClr val="4B97D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1038420" cy="434975"/>
            </a:xfrm>
            <a:prstGeom prst="rect">
              <a:avLst/>
            </a:prstGeom>
          </p:spPr>
          <p:txBody>
            <a:bodyPr lIns="25072" tIns="25072" rIns="25072" bIns="25072" rtlCol="0" anchor="ctr"/>
            <a:lstStyle/>
            <a:p>
              <a:pPr algn="ctr">
                <a:lnSpc>
                  <a:spcPts val="1493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866185" y="4123614"/>
            <a:ext cx="1088772" cy="643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6"/>
              </a:lnSpc>
            </a:pPr>
            <a:r>
              <a:rPr lang="en-US" sz="1775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Share Your Results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216884" y="4217155"/>
            <a:ext cx="649301" cy="484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2"/>
              </a:lnSpc>
            </a:pPr>
            <a:r>
              <a:rPr lang="en-US" sz="3696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#6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5811465" y="4040708"/>
            <a:ext cx="1945932" cy="761567"/>
            <a:chOff x="0" y="0"/>
            <a:chExt cx="1038420" cy="4064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38421" cy="406400"/>
            </a:xfrm>
            <a:custGeom>
              <a:avLst/>
              <a:gdLst/>
              <a:ahLst/>
              <a:cxnLst/>
              <a:rect l="l" t="t" r="r" b="b"/>
              <a:pathLst>
                <a:path w="1038421" h="406400">
                  <a:moveTo>
                    <a:pt x="103441" y="0"/>
                  </a:moveTo>
                  <a:lnTo>
                    <a:pt x="934979" y="0"/>
                  </a:lnTo>
                  <a:cubicBezTo>
                    <a:pt x="992108" y="0"/>
                    <a:pt x="1038421" y="46312"/>
                    <a:pt x="1038421" y="103441"/>
                  </a:cubicBezTo>
                  <a:lnTo>
                    <a:pt x="1038421" y="302959"/>
                  </a:lnTo>
                  <a:cubicBezTo>
                    <a:pt x="1038421" y="360088"/>
                    <a:pt x="992108" y="406400"/>
                    <a:pt x="934979" y="406400"/>
                  </a:cubicBezTo>
                  <a:lnTo>
                    <a:pt x="103441" y="406400"/>
                  </a:lnTo>
                  <a:cubicBezTo>
                    <a:pt x="46312" y="406400"/>
                    <a:pt x="0" y="360088"/>
                    <a:pt x="0" y="302959"/>
                  </a:cubicBezTo>
                  <a:lnTo>
                    <a:pt x="0" y="103441"/>
                  </a:lnTo>
                  <a:cubicBezTo>
                    <a:pt x="0" y="46312"/>
                    <a:pt x="46312" y="0"/>
                    <a:pt x="103441" y="0"/>
                  </a:cubicBezTo>
                  <a:close/>
                </a:path>
              </a:pathLst>
            </a:custGeom>
            <a:solidFill>
              <a:srgbClr val="4B97DF">
                <a:alpha val="49804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1038420" cy="434975"/>
            </a:xfrm>
            <a:prstGeom prst="rect">
              <a:avLst/>
            </a:prstGeom>
          </p:spPr>
          <p:txBody>
            <a:bodyPr lIns="25072" tIns="25072" rIns="25072" bIns="25072" rtlCol="0" anchor="ctr"/>
            <a:lstStyle/>
            <a:p>
              <a:pPr algn="ctr">
                <a:lnSpc>
                  <a:spcPts val="1493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6564696" y="4229387"/>
            <a:ext cx="1088772" cy="431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6"/>
              </a:lnSpc>
            </a:pPr>
            <a:r>
              <a:rPr lang="en-US" sz="1775">
                <a:solidFill>
                  <a:srgbClr val="FFDE59">
                    <a:alpha val="49804"/>
                  </a:srgbClr>
                </a:solidFill>
                <a:latin typeface="Bobby Jones"/>
                <a:ea typeface="Bobby Jones"/>
                <a:cs typeface="Bobby Jones"/>
                <a:sym typeface="Bobby Jones"/>
              </a:rPr>
              <a:t>Make a Hypothesis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915395" y="4217155"/>
            <a:ext cx="649301" cy="484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2"/>
              </a:lnSpc>
            </a:pPr>
            <a:r>
              <a:rPr lang="en-US" sz="3696">
                <a:solidFill>
                  <a:srgbClr val="FFDE59">
                    <a:alpha val="49804"/>
                  </a:srgbClr>
                </a:solidFill>
                <a:latin typeface="Bobby Jones"/>
                <a:ea typeface="Bobby Jones"/>
                <a:cs typeface="Bobby Jones"/>
                <a:sym typeface="Bobby Jones"/>
              </a:rPr>
              <a:t>#2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5811465" y="5653460"/>
            <a:ext cx="1945932" cy="761567"/>
            <a:chOff x="0" y="0"/>
            <a:chExt cx="1038420" cy="4064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38421" cy="406400"/>
            </a:xfrm>
            <a:custGeom>
              <a:avLst/>
              <a:gdLst/>
              <a:ahLst/>
              <a:cxnLst/>
              <a:rect l="l" t="t" r="r" b="b"/>
              <a:pathLst>
                <a:path w="1038421" h="406400">
                  <a:moveTo>
                    <a:pt x="103441" y="0"/>
                  </a:moveTo>
                  <a:lnTo>
                    <a:pt x="934979" y="0"/>
                  </a:lnTo>
                  <a:cubicBezTo>
                    <a:pt x="992108" y="0"/>
                    <a:pt x="1038421" y="46312"/>
                    <a:pt x="1038421" y="103441"/>
                  </a:cubicBezTo>
                  <a:lnTo>
                    <a:pt x="1038421" y="302959"/>
                  </a:lnTo>
                  <a:cubicBezTo>
                    <a:pt x="1038421" y="360088"/>
                    <a:pt x="992108" y="406400"/>
                    <a:pt x="934979" y="406400"/>
                  </a:cubicBezTo>
                  <a:lnTo>
                    <a:pt x="103441" y="406400"/>
                  </a:lnTo>
                  <a:cubicBezTo>
                    <a:pt x="46312" y="406400"/>
                    <a:pt x="0" y="360088"/>
                    <a:pt x="0" y="302959"/>
                  </a:cubicBezTo>
                  <a:lnTo>
                    <a:pt x="0" y="103441"/>
                  </a:lnTo>
                  <a:cubicBezTo>
                    <a:pt x="0" y="46312"/>
                    <a:pt x="46312" y="0"/>
                    <a:pt x="103441" y="0"/>
                  </a:cubicBezTo>
                  <a:close/>
                </a:path>
              </a:pathLst>
            </a:custGeom>
            <a:solidFill>
              <a:srgbClr val="155FAF">
                <a:alpha val="49804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1038420" cy="434975"/>
            </a:xfrm>
            <a:prstGeom prst="rect">
              <a:avLst/>
            </a:prstGeom>
          </p:spPr>
          <p:txBody>
            <a:bodyPr lIns="25072" tIns="25072" rIns="25072" bIns="25072" rtlCol="0" anchor="ctr"/>
            <a:lstStyle/>
            <a:p>
              <a:pPr algn="ctr">
                <a:lnSpc>
                  <a:spcPts val="1493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6564696" y="5843583"/>
            <a:ext cx="1088772" cy="419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2"/>
              </a:lnSpc>
            </a:pPr>
            <a:r>
              <a:rPr lang="en-US" sz="1676">
                <a:solidFill>
                  <a:srgbClr val="FFDE59">
                    <a:alpha val="49804"/>
                  </a:srgbClr>
                </a:solidFill>
                <a:latin typeface="Bobby Jones"/>
                <a:ea typeface="Bobby Jones"/>
                <a:cs typeface="Bobby Jones"/>
                <a:sym typeface="Bobby Jones"/>
              </a:rPr>
              <a:t>Conduct an Experiment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5915395" y="5829907"/>
            <a:ext cx="649301" cy="484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2"/>
              </a:lnSpc>
            </a:pPr>
            <a:r>
              <a:rPr lang="en-US" sz="3696">
                <a:solidFill>
                  <a:srgbClr val="FFDE59">
                    <a:alpha val="49804"/>
                  </a:srgbClr>
                </a:solidFill>
                <a:latin typeface="Bobby Jones"/>
                <a:ea typeface="Bobby Jones"/>
                <a:cs typeface="Bobby Jones"/>
                <a:sym typeface="Bobby Jones"/>
              </a:rPr>
              <a:t>#3</a:t>
            </a:r>
          </a:p>
        </p:txBody>
      </p:sp>
      <p:sp>
        <p:nvSpPr>
          <p:cNvPr id="29" name="Freeform 29"/>
          <p:cNvSpPr/>
          <p:nvPr/>
        </p:nvSpPr>
        <p:spPr>
          <a:xfrm rot="9220820" flipH="1">
            <a:off x="16499237" y="5040695"/>
            <a:ext cx="521735" cy="374345"/>
          </a:xfrm>
          <a:custGeom>
            <a:avLst/>
            <a:gdLst/>
            <a:ahLst/>
            <a:cxnLst/>
            <a:rect l="l" t="t" r="r" b="b"/>
            <a:pathLst>
              <a:path w="521735" h="374345">
                <a:moveTo>
                  <a:pt x="521735" y="0"/>
                </a:moveTo>
                <a:lnTo>
                  <a:pt x="0" y="0"/>
                </a:lnTo>
                <a:lnTo>
                  <a:pt x="0" y="374345"/>
                </a:lnTo>
                <a:lnTo>
                  <a:pt x="521735" y="374345"/>
                </a:lnTo>
                <a:lnTo>
                  <a:pt x="521735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0" name="Freeform 30"/>
          <p:cNvSpPr/>
          <p:nvPr/>
        </p:nvSpPr>
        <p:spPr>
          <a:xfrm rot="-9910865" flipH="1">
            <a:off x="15998076" y="6568715"/>
            <a:ext cx="521735" cy="374345"/>
          </a:xfrm>
          <a:custGeom>
            <a:avLst/>
            <a:gdLst/>
            <a:ahLst/>
            <a:cxnLst/>
            <a:rect l="l" t="t" r="r" b="b"/>
            <a:pathLst>
              <a:path w="521735" h="374345">
                <a:moveTo>
                  <a:pt x="521735" y="0"/>
                </a:moveTo>
                <a:lnTo>
                  <a:pt x="0" y="0"/>
                </a:lnTo>
                <a:lnTo>
                  <a:pt x="0" y="374345"/>
                </a:lnTo>
                <a:lnTo>
                  <a:pt x="521735" y="374345"/>
                </a:lnTo>
                <a:lnTo>
                  <a:pt x="521735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1" name="Freeform 31"/>
          <p:cNvSpPr/>
          <p:nvPr/>
        </p:nvSpPr>
        <p:spPr>
          <a:xfrm rot="-8374319" flipH="1">
            <a:off x="12272222" y="6568715"/>
            <a:ext cx="521735" cy="374345"/>
          </a:xfrm>
          <a:custGeom>
            <a:avLst/>
            <a:gdLst/>
            <a:ahLst/>
            <a:cxnLst/>
            <a:rect l="l" t="t" r="r" b="b"/>
            <a:pathLst>
              <a:path w="521735" h="374345">
                <a:moveTo>
                  <a:pt x="521735" y="0"/>
                </a:moveTo>
                <a:lnTo>
                  <a:pt x="0" y="0"/>
                </a:lnTo>
                <a:lnTo>
                  <a:pt x="0" y="374345"/>
                </a:lnTo>
                <a:lnTo>
                  <a:pt x="521735" y="374345"/>
                </a:lnTo>
                <a:lnTo>
                  <a:pt x="52173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2" name="Freeform 32"/>
          <p:cNvSpPr/>
          <p:nvPr/>
        </p:nvSpPr>
        <p:spPr>
          <a:xfrm rot="-2405892" flipH="1">
            <a:off x="11797553" y="5052226"/>
            <a:ext cx="521735" cy="374345"/>
          </a:xfrm>
          <a:custGeom>
            <a:avLst/>
            <a:gdLst/>
            <a:ahLst/>
            <a:cxnLst/>
            <a:rect l="l" t="t" r="r" b="b"/>
            <a:pathLst>
              <a:path w="521735" h="374345">
                <a:moveTo>
                  <a:pt x="521735" y="0"/>
                </a:moveTo>
                <a:lnTo>
                  <a:pt x="0" y="0"/>
                </a:lnTo>
                <a:lnTo>
                  <a:pt x="0" y="374345"/>
                </a:lnTo>
                <a:lnTo>
                  <a:pt x="521735" y="374345"/>
                </a:lnTo>
                <a:lnTo>
                  <a:pt x="52173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3" name="Freeform 33"/>
          <p:cNvSpPr/>
          <p:nvPr/>
        </p:nvSpPr>
        <p:spPr>
          <a:xfrm rot="889134" flipH="1">
            <a:off x="12417722" y="3503007"/>
            <a:ext cx="521735" cy="374345"/>
          </a:xfrm>
          <a:custGeom>
            <a:avLst/>
            <a:gdLst/>
            <a:ahLst/>
            <a:cxnLst/>
            <a:rect l="l" t="t" r="r" b="b"/>
            <a:pathLst>
              <a:path w="521735" h="374345">
                <a:moveTo>
                  <a:pt x="521735" y="0"/>
                </a:moveTo>
                <a:lnTo>
                  <a:pt x="0" y="0"/>
                </a:lnTo>
                <a:lnTo>
                  <a:pt x="0" y="374345"/>
                </a:lnTo>
                <a:lnTo>
                  <a:pt x="521735" y="374345"/>
                </a:lnTo>
                <a:lnTo>
                  <a:pt x="52173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34" name="Group 34"/>
          <p:cNvGrpSpPr/>
          <p:nvPr/>
        </p:nvGrpSpPr>
        <p:grpSpPr>
          <a:xfrm>
            <a:off x="13459764" y="3388197"/>
            <a:ext cx="1945932" cy="761567"/>
            <a:chOff x="0" y="0"/>
            <a:chExt cx="1038420" cy="4064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038421" cy="406400"/>
            </a:xfrm>
            <a:custGeom>
              <a:avLst/>
              <a:gdLst/>
              <a:ahLst/>
              <a:cxnLst/>
              <a:rect l="l" t="t" r="r" b="b"/>
              <a:pathLst>
                <a:path w="1038421" h="406400">
                  <a:moveTo>
                    <a:pt x="103441" y="0"/>
                  </a:moveTo>
                  <a:lnTo>
                    <a:pt x="934979" y="0"/>
                  </a:lnTo>
                  <a:cubicBezTo>
                    <a:pt x="992108" y="0"/>
                    <a:pt x="1038421" y="46312"/>
                    <a:pt x="1038421" y="103441"/>
                  </a:cubicBezTo>
                  <a:lnTo>
                    <a:pt x="1038421" y="302959"/>
                  </a:lnTo>
                  <a:cubicBezTo>
                    <a:pt x="1038421" y="360088"/>
                    <a:pt x="992108" y="406400"/>
                    <a:pt x="934979" y="406400"/>
                  </a:cubicBezTo>
                  <a:lnTo>
                    <a:pt x="103441" y="406400"/>
                  </a:lnTo>
                  <a:cubicBezTo>
                    <a:pt x="46312" y="406400"/>
                    <a:pt x="0" y="360088"/>
                    <a:pt x="0" y="302959"/>
                  </a:cubicBezTo>
                  <a:lnTo>
                    <a:pt x="0" y="103441"/>
                  </a:lnTo>
                  <a:cubicBezTo>
                    <a:pt x="0" y="46312"/>
                    <a:pt x="46312" y="0"/>
                    <a:pt x="103441" y="0"/>
                  </a:cubicBezTo>
                  <a:close/>
                </a:path>
              </a:pathLst>
            </a:custGeom>
            <a:solidFill>
              <a:srgbClr val="155FAF">
                <a:alpha val="49804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28575"/>
              <a:ext cx="1038420" cy="434975"/>
            </a:xfrm>
            <a:prstGeom prst="rect">
              <a:avLst/>
            </a:prstGeom>
          </p:spPr>
          <p:txBody>
            <a:bodyPr lIns="25072" tIns="25072" rIns="25072" bIns="25072" rtlCol="0" anchor="ctr"/>
            <a:lstStyle/>
            <a:p>
              <a:pPr algn="ctr">
                <a:lnSpc>
                  <a:spcPts val="1493"/>
                </a:lnSpc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4212995" y="3519874"/>
            <a:ext cx="1088772" cy="536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4"/>
              </a:lnSpc>
            </a:pPr>
            <a:r>
              <a:rPr lang="en-US" sz="2120">
                <a:solidFill>
                  <a:srgbClr val="FFDE59">
                    <a:alpha val="49804"/>
                  </a:srgbClr>
                </a:solidFill>
                <a:latin typeface="Bobby Jones"/>
                <a:ea typeface="Bobby Jones"/>
                <a:cs typeface="Bobby Jones"/>
                <a:sym typeface="Bobby Jones"/>
              </a:rPr>
              <a:t>Ask a Question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563693" y="3564644"/>
            <a:ext cx="649301" cy="484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2"/>
              </a:lnSpc>
            </a:pPr>
            <a:r>
              <a:rPr lang="en-US" sz="3696">
                <a:solidFill>
                  <a:srgbClr val="FFDE59">
                    <a:alpha val="49804"/>
                  </a:srgbClr>
                </a:solidFill>
                <a:latin typeface="Bobby Jones"/>
                <a:ea typeface="Bobby Jones"/>
                <a:cs typeface="Bobby Jones"/>
                <a:sym typeface="Bobby Jones"/>
              </a:rPr>
              <a:t>#1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13464656" y="6305971"/>
            <a:ext cx="1945932" cy="761567"/>
            <a:chOff x="0" y="0"/>
            <a:chExt cx="1038420" cy="4064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38421" cy="406400"/>
            </a:xfrm>
            <a:custGeom>
              <a:avLst/>
              <a:gdLst/>
              <a:ahLst/>
              <a:cxnLst/>
              <a:rect l="l" t="t" r="r" b="b"/>
              <a:pathLst>
                <a:path w="1038421" h="406400">
                  <a:moveTo>
                    <a:pt x="103441" y="0"/>
                  </a:moveTo>
                  <a:lnTo>
                    <a:pt x="934979" y="0"/>
                  </a:lnTo>
                  <a:cubicBezTo>
                    <a:pt x="992108" y="0"/>
                    <a:pt x="1038421" y="46312"/>
                    <a:pt x="1038421" y="103441"/>
                  </a:cubicBezTo>
                  <a:lnTo>
                    <a:pt x="1038421" y="302959"/>
                  </a:lnTo>
                  <a:cubicBezTo>
                    <a:pt x="1038421" y="360088"/>
                    <a:pt x="992108" y="406400"/>
                    <a:pt x="934979" y="406400"/>
                  </a:cubicBezTo>
                  <a:lnTo>
                    <a:pt x="103441" y="406400"/>
                  </a:lnTo>
                  <a:cubicBezTo>
                    <a:pt x="46312" y="406400"/>
                    <a:pt x="0" y="360088"/>
                    <a:pt x="0" y="302959"/>
                  </a:cubicBezTo>
                  <a:lnTo>
                    <a:pt x="0" y="103441"/>
                  </a:lnTo>
                  <a:cubicBezTo>
                    <a:pt x="0" y="46312"/>
                    <a:pt x="46312" y="0"/>
                    <a:pt x="103441" y="0"/>
                  </a:cubicBezTo>
                  <a:close/>
                </a:path>
              </a:pathLst>
            </a:custGeom>
            <a:solidFill>
              <a:srgbClr val="4B97DF">
                <a:alpha val="49804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28575"/>
              <a:ext cx="1038420" cy="434975"/>
            </a:xfrm>
            <a:prstGeom prst="rect">
              <a:avLst/>
            </a:prstGeom>
          </p:spPr>
          <p:txBody>
            <a:bodyPr lIns="25072" tIns="25072" rIns="25072" bIns="25072" rtlCol="0" anchor="ctr"/>
            <a:lstStyle/>
            <a:p>
              <a:pPr algn="ctr">
                <a:lnSpc>
                  <a:spcPts val="1493"/>
                </a:lnSpc>
              </a:pPr>
              <a:endParaRPr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3549096" y="6482418"/>
            <a:ext cx="649301" cy="484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2"/>
              </a:lnSpc>
            </a:pPr>
            <a:r>
              <a:rPr lang="en-US" sz="3696">
                <a:solidFill>
                  <a:srgbClr val="FFDE59">
                    <a:alpha val="49804"/>
                  </a:srgbClr>
                </a:solidFill>
                <a:latin typeface="Bobby Jones"/>
                <a:ea typeface="Bobby Jones"/>
                <a:cs typeface="Bobby Jones"/>
                <a:sym typeface="Bobby Jones"/>
              </a:rPr>
              <a:t>#4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4198397" y="6437648"/>
            <a:ext cx="1088772" cy="536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4"/>
              </a:lnSpc>
            </a:pPr>
            <a:r>
              <a:rPr lang="en-US" sz="2120">
                <a:solidFill>
                  <a:srgbClr val="FFDE59">
                    <a:alpha val="49804"/>
                  </a:srgbClr>
                </a:solidFill>
                <a:latin typeface="Bobby Jones"/>
                <a:ea typeface="Bobby Jones"/>
                <a:cs typeface="Bobby Jones"/>
                <a:sym typeface="Bobby Jones"/>
              </a:rPr>
              <a:t>Collect Data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74291" y="0"/>
            <a:ext cx="16361087" cy="2128801"/>
            <a:chOff x="0" y="0"/>
            <a:chExt cx="5863444" cy="76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63444" cy="762914"/>
            </a:xfrm>
            <a:custGeom>
              <a:avLst/>
              <a:gdLst/>
              <a:ahLst/>
              <a:cxnLst/>
              <a:rect l="l" t="t" r="r" b="b"/>
              <a:pathLst>
                <a:path w="5863444" h="762914">
                  <a:moveTo>
                    <a:pt x="0" y="0"/>
                  </a:moveTo>
                  <a:lnTo>
                    <a:pt x="5863444" y="0"/>
                  </a:lnTo>
                  <a:lnTo>
                    <a:pt x="5863444" y="762914"/>
                  </a:lnTo>
                  <a:lnTo>
                    <a:pt x="0" y="762914"/>
                  </a:lnTo>
                  <a:close/>
                </a:path>
              </a:pathLst>
            </a:custGeom>
            <a:solidFill>
              <a:srgbClr val="155FA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863444" cy="79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05295"/>
            <a:ext cx="1923506" cy="1923506"/>
          </a:xfrm>
          <a:custGeom>
            <a:avLst/>
            <a:gdLst/>
            <a:ahLst/>
            <a:cxnLst/>
            <a:rect l="l" t="t" r="r" b="b"/>
            <a:pathLst>
              <a:path w="1923506" h="1923506">
                <a:moveTo>
                  <a:pt x="0" y="0"/>
                </a:moveTo>
                <a:lnTo>
                  <a:pt x="1923506" y="0"/>
                </a:lnTo>
                <a:lnTo>
                  <a:pt x="1923506" y="1923506"/>
                </a:lnTo>
                <a:lnTo>
                  <a:pt x="0" y="19235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6" name="Group 6"/>
          <p:cNvGrpSpPr/>
          <p:nvPr/>
        </p:nvGrpSpPr>
        <p:grpSpPr>
          <a:xfrm>
            <a:off x="2174291" y="2698042"/>
            <a:ext cx="5363123" cy="6271005"/>
            <a:chOff x="0" y="0"/>
            <a:chExt cx="1758605" cy="205630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58605" cy="2056306"/>
            </a:xfrm>
            <a:custGeom>
              <a:avLst/>
              <a:gdLst/>
              <a:ahLst/>
              <a:cxnLst/>
              <a:rect l="l" t="t" r="r" b="b"/>
              <a:pathLst>
                <a:path w="1758605" h="2056306">
                  <a:moveTo>
                    <a:pt x="73621" y="0"/>
                  </a:moveTo>
                  <a:lnTo>
                    <a:pt x="1684985" y="0"/>
                  </a:lnTo>
                  <a:cubicBezTo>
                    <a:pt x="1704510" y="0"/>
                    <a:pt x="1723236" y="7756"/>
                    <a:pt x="1737042" y="21563"/>
                  </a:cubicBezTo>
                  <a:cubicBezTo>
                    <a:pt x="1750849" y="35370"/>
                    <a:pt x="1758605" y="54095"/>
                    <a:pt x="1758605" y="73621"/>
                  </a:cubicBezTo>
                  <a:lnTo>
                    <a:pt x="1758605" y="1982685"/>
                  </a:lnTo>
                  <a:cubicBezTo>
                    <a:pt x="1758605" y="2002211"/>
                    <a:pt x="1750849" y="2020936"/>
                    <a:pt x="1737042" y="2034743"/>
                  </a:cubicBezTo>
                  <a:cubicBezTo>
                    <a:pt x="1723236" y="2048550"/>
                    <a:pt x="1704510" y="2056306"/>
                    <a:pt x="1684985" y="2056306"/>
                  </a:cubicBezTo>
                  <a:lnTo>
                    <a:pt x="73621" y="2056306"/>
                  </a:lnTo>
                  <a:cubicBezTo>
                    <a:pt x="54095" y="2056306"/>
                    <a:pt x="35370" y="2048550"/>
                    <a:pt x="21563" y="2034743"/>
                  </a:cubicBezTo>
                  <a:cubicBezTo>
                    <a:pt x="7756" y="2020936"/>
                    <a:pt x="0" y="2002211"/>
                    <a:pt x="0" y="1982685"/>
                  </a:cubicBezTo>
                  <a:lnTo>
                    <a:pt x="0" y="73621"/>
                  </a:lnTo>
                  <a:cubicBezTo>
                    <a:pt x="0" y="54095"/>
                    <a:pt x="7756" y="35370"/>
                    <a:pt x="21563" y="21563"/>
                  </a:cubicBezTo>
                  <a:cubicBezTo>
                    <a:pt x="35370" y="7756"/>
                    <a:pt x="54095" y="0"/>
                    <a:pt x="73621" y="0"/>
                  </a:cubicBezTo>
                  <a:close/>
                </a:path>
              </a:pathLst>
            </a:custGeom>
            <a:solidFill>
              <a:srgbClr val="FFFFFF"/>
            </a:solidFill>
            <a:ln w="95250" cap="rnd">
              <a:solidFill>
                <a:srgbClr val="B6DBEE"/>
              </a:solidFill>
              <a:prstDash val="sysDot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758605" cy="21039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3201783" y="3996539"/>
            <a:ext cx="3308141" cy="3674011"/>
          </a:xfrm>
          <a:custGeom>
            <a:avLst/>
            <a:gdLst/>
            <a:ahLst/>
            <a:cxnLst/>
            <a:rect l="l" t="t" r="r" b="b"/>
            <a:pathLst>
              <a:path w="3308141" h="3674011">
                <a:moveTo>
                  <a:pt x="0" y="0"/>
                </a:moveTo>
                <a:lnTo>
                  <a:pt x="3308140" y="0"/>
                </a:lnTo>
                <a:lnTo>
                  <a:pt x="3308140" y="3674011"/>
                </a:lnTo>
                <a:lnTo>
                  <a:pt x="0" y="36740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0" name="TextBox 10"/>
          <p:cNvSpPr txBox="1"/>
          <p:nvPr/>
        </p:nvSpPr>
        <p:spPr>
          <a:xfrm>
            <a:off x="8363754" y="2708311"/>
            <a:ext cx="9163452" cy="5689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 order to draw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conclusions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from your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experiment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you might want to consider the following;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compare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the four experiment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conditions</a:t>
            </a: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try to explain any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unexpected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findings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- what might have caused them?</a:t>
            </a: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 your results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match your expectations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?</a:t>
            </a: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if you results appear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unusual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take another look at your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measurements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75280" y="462101"/>
            <a:ext cx="15760098" cy="107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Interpreting your data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74291" y="0"/>
            <a:ext cx="16361087" cy="2128801"/>
            <a:chOff x="0" y="0"/>
            <a:chExt cx="5863444" cy="76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63444" cy="762914"/>
            </a:xfrm>
            <a:custGeom>
              <a:avLst/>
              <a:gdLst/>
              <a:ahLst/>
              <a:cxnLst/>
              <a:rect l="l" t="t" r="r" b="b"/>
              <a:pathLst>
                <a:path w="5863444" h="762914">
                  <a:moveTo>
                    <a:pt x="0" y="0"/>
                  </a:moveTo>
                  <a:lnTo>
                    <a:pt x="5863444" y="0"/>
                  </a:lnTo>
                  <a:lnTo>
                    <a:pt x="5863444" y="762914"/>
                  </a:lnTo>
                  <a:lnTo>
                    <a:pt x="0" y="762914"/>
                  </a:lnTo>
                  <a:close/>
                </a:path>
              </a:pathLst>
            </a:custGeom>
            <a:solidFill>
              <a:srgbClr val="155FA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863444" cy="79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05295"/>
            <a:ext cx="1923506" cy="1923506"/>
          </a:xfrm>
          <a:custGeom>
            <a:avLst/>
            <a:gdLst/>
            <a:ahLst/>
            <a:cxnLst/>
            <a:rect l="l" t="t" r="r" b="b"/>
            <a:pathLst>
              <a:path w="1923506" h="1923506">
                <a:moveTo>
                  <a:pt x="0" y="0"/>
                </a:moveTo>
                <a:lnTo>
                  <a:pt x="1923506" y="0"/>
                </a:lnTo>
                <a:lnTo>
                  <a:pt x="1923506" y="1923506"/>
                </a:lnTo>
                <a:lnTo>
                  <a:pt x="0" y="19235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8363754" y="2708311"/>
            <a:ext cx="7945532" cy="6260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Look back at the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hypothesis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you made about this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experiment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back in Session 2.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 your results prove your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hypothesis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is correct? Or did you learn something by discovering your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hypothesis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was actually incorrect?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0" lvl="0" indent="0" algn="l">
              <a:lnSpc>
                <a:spcPts val="4570"/>
              </a:lnSpc>
              <a:spcBef>
                <a:spcPct val="0"/>
              </a:spcBef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What do your findings mean for the challenges Liam &amp; Lisa are facing on their farm?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4326" y="426401"/>
            <a:ext cx="15760098" cy="107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Was your hypothesis correct?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174291" y="2698042"/>
            <a:ext cx="4014712" cy="6271005"/>
            <a:chOff x="0" y="0"/>
            <a:chExt cx="1316452" cy="205630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16452" cy="2056306"/>
            </a:xfrm>
            <a:custGeom>
              <a:avLst/>
              <a:gdLst/>
              <a:ahLst/>
              <a:cxnLst/>
              <a:rect l="l" t="t" r="r" b="b"/>
              <a:pathLst>
                <a:path w="1316452" h="2056306">
                  <a:moveTo>
                    <a:pt x="98348" y="0"/>
                  </a:moveTo>
                  <a:lnTo>
                    <a:pt x="1218104" y="0"/>
                  </a:lnTo>
                  <a:cubicBezTo>
                    <a:pt x="1272420" y="0"/>
                    <a:pt x="1316452" y="44032"/>
                    <a:pt x="1316452" y="98348"/>
                  </a:cubicBezTo>
                  <a:lnTo>
                    <a:pt x="1316452" y="1957958"/>
                  </a:lnTo>
                  <a:cubicBezTo>
                    <a:pt x="1316452" y="1984042"/>
                    <a:pt x="1306090" y="2009057"/>
                    <a:pt x="1287647" y="2027501"/>
                  </a:cubicBezTo>
                  <a:cubicBezTo>
                    <a:pt x="1269203" y="2045944"/>
                    <a:pt x="1244188" y="2056306"/>
                    <a:pt x="1218104" y="2056306"/>
                  </a:cubicBezTo>
                  <a:lnTo>
                    <a:pt x="98348" y="2056306"/>
                  </a:lnTo>
                  <a:cubicBezTo>
                    <a:pt x="44032" y="2056306"/>
                    <a:pt x="0" y="2012274"/>
                    <a:pt x="0" y="1957958"/>
                  </a:cubicBezTo>
                  <a:lnTo>
                    <a:pt x="0" y="98348"/>
                  </a:lnTo>
                  <a:cubicBezTo>
                    <a:pt x="0" y="44032"/>
                    <a:pt x="44032" y="0"/>
                    <a:pt x="98348" y="0"/>
                  </a:cubicBezTo>
                  <a:close/>
                </a:path>
              </a:pathLst>
            </a:custGeom>
            <a:solidFill>
              <a:srgbClr val="FFFFFF"/>
            </a:solidFill>
            <a:ln w="95250" cap="rnd">
              <a:solidFill>
                <a:srgbClr val="B6DBEE"/>
              </a:solidFill>
              <a:prstDash val="sysDot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316452" cy="21039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3074471" y="4163485"/>
            <a:ext cx="2214352" cy="3305003"/>
          </a:xfrm>
          <a:custGeom>
            <a:avLst/>
            <a:gdLst/>
            <a:ahLst/>
            <a:cxnLst/>
            <a:rect l="l" t="t" r="r" b="b"/>
            <a:pathLst>
              <a:path w="2214352" h="3305003">
                <a:moveTo>
                  <a:pt x="0" y="0"/>
                </a:moveTo>
                <a:lnTo>
                  <a:pt x="2214352" y="0"/>
                </a:lnTo>
                <a:lnTo>
                  <a:pt x="2214352" y="3305002"/>
                </a:lnTo>
                <a:lnTo>
                  <a:pt x="0" y="3305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41238" y="0"/>
            <a:ext cx="16361087" cy="2128801"/>
            <a:chOff x="0" y="0"/>
            <a:chExt cx="5863444" cy="76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63444" cy="762914"/>
            </a:xfrm>
            <a:custGeom>
              <a:avLst/>
              <a:gdLst/>
              <a:ahLst/>
              <a:cxnLst/>
              <a:rect l="l" t="t" r="r" b="b"/>
              <a:pathLst>
                <a:path w="5863444" h="762914">
                  <a:moveTo>
                    <a:pt x="0" y="0"/>
                  </a:moveTo>
                  <a:lnTo>
                    <a:pt x="5863444" y="0"/>
                  </a:lnTo>
                  <a:lnTo>
                    <a:pt x="5863444" y="762914"/>
                  </a:lnTo>
                  <a:lnTo>
                    <a:pt x="0" y="762914"/>
                  </a:lnTo>
                  <a:close/>
                </a:path>
              </a:pathLst>
            </a:custGeom>
            <a:solidFill>
              <a:srgbClr val="155FA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863444" cy="79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61017" y="462101"/>
            <a:ext cx="13977031" cy="107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Recap</a:t>
            </a:r>
          </a:p>
        </p:txBody>
      </p:sp>
      <p:sp>
        <p:nvSpPr>
          <p:cNvPr id="6" name="Freeform 6"/>
          <p:cNvSpPr/>
          <p:nvPr/>
        </p:nvSpPr>
        <p:spPr>
          <a:xfrm>
            <a:off x="66947" y="205295"/>
            <a:ext cx="1923506" cy="1923506"/>
          </a:xfrm>
          <a:custGeom>
            <a:avLst/>
            <a:gdLst/>
            <a:ahLst/>
            <a:cxnLst/>
            <a:rect l="l" t="t" r="r" b="b"/>
            <a:pathLst>
              <a:path w="1923506" h="1923506">
                <a:moveTo>
                  <a:pt x="0" y="0"/>
                </a:moveTo>
                <a:lnTo>
                  <a:pt x="1923506" y="0"/>
                </a:lnTo>
                <a:lnTo>
                  <a:pt x="1923506" y="1923506"/>
                </a:lnTo>
                <a:lnTo>
                  <a:pt x="0" y="19235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2261123" y="2426064"/>
            <a:ext cx="15176819" cy="5117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Key points to remember;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Graphs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are a simple way to turn numbers into a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visual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form of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information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Line graphs are made by mapping points on a grid using an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x-axis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(horizontal line) and a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y-axis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(vertical line).</a:t>
            </a: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Analysing data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means looking at your data and figuring out what it tells you. This allows you to discover if your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hypothesis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was correct or incorrect. </a:t>
            </a: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To complete the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Scientific Method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, you must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share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your new knowledge with others!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1209</Words>
  <Application>Microsoft Office PowerPoint</Application>
  <PresentationFormat>Custom</PresentationFormat>
  <Paragraphs>152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Glacial Indifference Bold</vt:lpstr>
      <vt:lpstr>Calibri</vt:lpstr>
      <vt:lpstr>Arial</vt:lpstr>
      <vt:lpstr>Roboto Bold</vt:lpstr>
      <vt:lpstr>Glacial Indifference</vt:lpstr>
      <vt:lpstr>Bobby Jones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4.1 Slides</dc:title>
  <dc:creator>Nishigori, Yoshiko</dc:creator>
  <cp:lastModifiedBy>Nishigori, Yoshiko</cp:lastModifiedBy>
  <cp:revision>1</cp:revision>
  <dcterms:created xsi:type="dcterms:W3CDTF">2006-08-16T00:00:00Z</dcterms:created>
  <dcterms:modified xsi:type="dcterms:W3CDTF">2026-09-24T14:29:04Z</dcterms:modified>
  <dc:identifier>DAHT2xZgUjs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c92e4bf-1f60-4796-a90f-2b1633f88872_Enabled">
    <vt:lpwstr>true</vt:lpwstr>
  </property>
  <property fmtid="{D5CDD505-2E9C-101B-9397-08002B2CF9AE}" pid="3" name="MSIP_Label_3c92e4bf-1f60-4796-a90f-2b1633f88872_SetDate">
    <vt:lpwstr>2026-09-24T14:29:04Z</vt:lpwstr>
  </property>
  <property fmtid="{D5CDD505-2E9C-101B-9397-08002B2CF9AE}" pid="4" name="MSIP_Label_3c92e4bf-1f60-4796-a90f-2b1633f88872_Method">
    <vt:lpwstr>Standard</vt:lpwstr>
  </property>
  <property fmtid="{D5CDD505-2E9C-101B-9397-08002B2CF9AE}" pid="5" name="MSIP_Label_3c92e4bf-1f60-4796-a90f-2b1633f88872_Name">
    <vt:lpwstr>University of Galway - Controlled</vt:lpwstr>
  </property>
  <property fmtid="{D5CDD505-2E9C-101B-9397-08002B2CF9AE}" pid="6" name="MSIP_Label_3c92e4bf-1f60-4796-a90f-2b1633f88872_SiteId">
    <vt:lpwstr>13e3b186-c446-4aab-9c6d-9ab9bb76816c</vt:lpwstr>
  </property>
  <property fmtid="{D5CDD505-2E9C-101B-9397-08002B2CF9AE}" pid="7" name="MSIP_Label_3c92e4bf-1f60-4796-a90f-2b1633f88872_ActionId">
    <vt:lpwstr>2149b76e-5ffb-4a6d-b4f2-acb95e4099fd</vt:lpwstr>
  </property>
  <property fmtid="{D5CDD505-2E9C-101B-9397-08002B2CF9AE}" pid="8" name="MSIP_Label_3c92e4bf-1f60-4796-a90f-2b1633f88872_ContentBits">
    <vt:lpwstr>0</vt:lpwstr>
  </property>
  <property fmtid="{D5CDD505-2E9C-101B-9397-08002B2CF9AE}" pid="9" name="MSIP_Label_3c92e4bf-1f60-4796-a90f-2b1633f88872_Tag">
    <vt:lpwstr>10, 3, 0, 1</vt:lpwstr>
  </property>
</Properties>
</file>